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6" r:id="rId2"/>
    <p:sldId id="257" r:id="rId3"/>
    <p:sldId id="258" r:id="rId4"/>
    <p:sldId id="259" r:id="rId5"/>
  </p:sldIdLst>
  <p:sldSz cx="6858000" cy="9144000" type="screen4x3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494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CBFEA-816E-4CC6-8FEC-D08A53A1C3FC}" type="datetimeFigureOut">
              <a:rPr lang="fr-FR" smtClean="0"/>
              <a:t>01/02/2018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AC6C3-BE16-4FE4-9A97-491F6E4941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719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761C-F3A1-47BD-83DE-F0308E4330FD}" type="datetimeFigureOut">
              <a:rPr lang="fr-FR" smtClean="0"/>
              <a:pPr/>
              <a:t>01/02/2018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70FB-6AAE-4F40-B571-614E5110DB6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761C-F3A1-47BD-83DE-F0308E4330FD}" type="datetimeFigureOut">
              <a:rPr lang="fr-FR" smtClean="0"/>
              <a:pPr/>
              <a:t>01/02/2018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70FB-6AAE-4F40-B571-614E5110DB6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761C-F3A1-47BD-83DE-F0308E4330FD}" type="datetimeFigureOut">
              <a:rPr lang="fr-FR" smtClean="0"/>
              <a:pPr/>
              <a:t>01/02/2018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70FB-6AAE-4F40-B571-614E5110DB6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761C-F3A1-47BD-83DE-F0308E4330FD}" type="datetimeFigureOut">
              <a:rPr lang="fr-FR" smtClean="0"/>
              <a:pPr/>
              <a:t>01/02/2018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70FB-6AAE-4F40-B571-614E5110DB6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761C-F3A1-47BD-83DE-F0308E4330FD}" type="datetimeFigureOut">
              <a:rPr lang="fr-FR" smtClean="0"/>
              <a:pPr/>
              <a:t>01/02/2018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70FB-6AAE-4F40-B571-614E5110DB6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761C-F3A1-47BD-83DE-F0308E4330FD}" type="datetimeFigureOut">
              <a:rPr lang="fr-FR" smtClean="0"/>
              <a:pPr/>
              <a:t>01/02/2018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70FB-6AAE-4F40-B571-614E5110DB6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761C-F3A1-47BD-83DE-F0308E4330FD}" type="datetimeFigureOut">
              <a:rPr lang="fr-FR" smtClean="0"/>
              <a:pPr/>
              <a:t>01/02/2018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70FB-6AAE-4F40-B571-614E5110DB6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761C-F3A1-47BD-83DE-F0308E4330FD}" type="datetimeFigureOut">
              <a:rPr lang="fr-FR" smtClean="0"/>
              <a:pPr/>
              <a:t>01/02/2018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70FB-6AAE-4F40-B571-614E5110DB6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761C-F3A1-47BD-83DE-F0308E4330FD}" type="datetimeFigureOut">
              <a:rPr lang="fr-FR" smtClean="0"/>
              <a:pPr/>
              <a:t>01/02/2018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70FB-6AAE-4F40-B571-614E5110DB6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761C-F3A1-47BD-83DE-F0308E4330FD}" type="datetimeFigureOut">
              <a:rPr lang="fr-FR" smtClean="0"/>
              <a:pPr/>
              <a:t>01/02/2018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70FB-6AAE-4F40-B571-614E5110DB6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761C-F3A1-47BD-83DE-F0308E4330FD}" type="datetimeFigureOut">
              <a:rPr lang="fr-FR" smtClean="0"/>
              <a:pPr/>
              <a:t>01/02/2018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70FB-6AAE-4F40-B571-614E5110DB6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0761C-F3A1-47BD-83DE-F0308E4330FD}" type="datetimeFigureOut">
              <a:rPr lang="fr-FR" smtClean="0"/>
              <a:pPr/>
              <a:t>01/02/2018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D70FB-6AAE-4F40-B571-614E5110DB6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1168" y="0"/>
            <a:ext cx="1590675" cy="867645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060848" y="971600"/>
            <a:ext cx="2520280" cy="1800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060848" y="3707904"/>
            <a:ext cx="2592288" cy="19442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988840" y="6516216"/>
            <a:ext cx="2664296" cy="19442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avec flèche 9"/>
          <p:cNvCxnSpPr>
            <a:stCxn id="6" idx="3"/>
          </p:cNvCxnSpPr>
          <p:nvPr/>
        </p:nvCxnSpPr>
        <p:spPr>
          <a:xfrm flipV="1">
            <a:off x="4581128" y="1475656"/>
            <a:ext cx="1008112" cy="396044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V="1">
            <a:off x="4653136" y="3347864"/>
            <a:ext cx="1512168" cy="1332148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4653136" y="6984268"/>
            <a:ext cx="720080" cy="324036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 descr="180131-0923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44824" y="755576"/>
            <a:ext cx="2808311" cy="2106234"/>
          </a:xfrm>
          <a:prstGeom prst="rect">
            <a:avLst/>
          </a:prstGeom>
        </p:spPr>
      </p:pic>
      <p:pic>
        <p:nvPicPr>
          <p:cNvPr id="18" name="Image 17" descr="180131-0935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44824" y="3563888"/>
            <a:ext cx="2952328" cy="2214246"/>
          </a:xfrm>
          <a:prstGeom prst="rect">
            <a:avLst/>
          </a:prstGeom>
        </p:spPr>
      </p:pic>
      <p:pic>
        <p:nvPicPr>
          <p:cNvPr id="19" name="Image 18" descr="180131-093249.jpg"/>
          <p:cNvPicPr>
            <a:picLocks noChangeAspect="1"/>
          </p:cNvPicPr>
          <p:nvPr/>
        </p:nvPicPr>
        <p:blipFill>
          <a:blip r:embed="rId5" cstate="print"/>
          <a:srcRect r="3401"/>
          <a:stretch>
            <a:fillRect/>
          </a:stretch>
        </p:blipFill>
        <p:spPr>
          <a:xfrm>
            <a:off x="1772816" y="6228184"/>
            <a:ext cx="2952328" cy="2292212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1916832" y="2843808"/>
            <a:ext cx="2664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Coupe transversale d’une feuille de houx</a:t>
            </a:r>
          </a:p>
          <a:p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1700808" y="579613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Coupe transversale d’une tige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1628800" y="853244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Coupe transversale de racines</a:t>
            </a:r>
            <a:endParaRPr lang="fr-FR" dirty="0"/>
          </a:p>
        </p:txBody>
      </p:sp>
      <p:cxnSp>
        <p:nvCxnSpPr>
          <p:cNvPr id="24" name="Connecteur droit avec flèche 23"/>
          <p:cNvCxnSpPr/>
          <p:nvPr/>
        </p:nvCxnSpPr>
        <p:spPr>
          <a:xfrm>
            <a:off x="1484784" y="1403648"/>
            <a:ext cx="15121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flipV="1">
            <a:off x="1556792" y="1835696"/>
            <a:ext cx="2592288" cy="720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>
            <a:off x="1412776" y="2411760"/>
            <a:ext cx="273630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0" y="899592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Vaisseaux  à sève (phloème, xylème)</a:t>
            </a:r>
            <a:endParaRPr lang="fr-FR" dirty="0"/>
          </a:p>
        </p:txBody>
      </p:sp>
      <p:sp>
        <p:nvSpPr>
          <p:cNvPr id="31" name="ZoneTexte 30"/>
          <p:cNvSpPr txBox="1"/>
          <p:nvPr/>
        </p:nvSpPr>
        <p:spPr>
          <a:xfrm>
            <a:off x="0" y="1835696"/>
            <a:ext cx="1700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Lacunes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0" y="2339752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Cellules épidermiques</a:t>
            </a:r>
            <a:endParaRPr lang="fr-FR" dirty="0"/>
          </a:p>
        </p:txBody>
      </p:sp>
      <p:cxnSp>
        <p:nvCxnSpPr>
          <p:cNvPr id="33" name="Connecteur droit avec flèche 32"/>
          <p:cNvCxnSpPr/>
          <p:nvPr/>
        </p:nvCxnSpPr>
        <p:spPr>
          <a:xfrm>
            <a:off x="908720" y="3923928"/>
            <a:ext cx="15121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>
            <a:off x="1124744" y="4427984"/>
            <a:ext cx="15121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>
            <a:off x="1052736" y="5148064"/>
            <a:ext cx="309634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0" y="3419872"/>
            <a:ext cx="1196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Écorce (cellules ligneuses)</a:t>
            </a:r>
            <a:endParaRPr lang="fr-FR" dirty="0"/>
          </a:p>
        </p:txBody>
      </p:sp>
      <p:sp>
        <p:nvSpPr>
          <p:cNvPr id="39" name="ZoneTexte 38"/>
          <p:cNvSpPr txBox="1"/>
          <p:nvPr/>
        </p:nvSpPr>
        <p:spPr>
          <a:xfrm>
            <a:off x="0" y="5004048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Vaisseaux  à sève (phloème, xylème)</a:t>
            </a:r>
            <a:endParaRPr lang="fr-FR" dirty="0"/>
          </a:p>
        </p:txBody>
      </p:sp>
      <p:sp>
        <p:nvSpPr>
          <p:cNvPr id="40" name="ZoneTexte 39"/>
          <p:cNvSpPr txBox="1"/>
          <p:nvPr/>
        </p:nvSpPr>
        <p:spPr>
          <a:xfrm>
            <a:off x="0" y="4499992"/>
            <a:ext cx="1484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Bois </a:t>
            </a:r>
            <a:endParaRPr lang="fr-FR" dirty="0"/>
          </a:p>
        </p:txBody>
      </p:sp>
      <p:cxnSp>
        <p:nvCxnSpPr>
          <p:cNvPr id="41" name="Connecteur droit avec flèche 40"/>
          <p:cNvCxnSpPr/>
          <p:nvPr/>
        </p:nvCxnSpPr>
        <p:spPr>
          <a:xfrm>
            <a:off x="1196752" y="7092280"/>
            <a:ext cx="15121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/>
          <p:nvPr/>
        </p:nvCxnSpPr>
        <p:spPr>
          <a:xfrm>
            <a:off x="1268760" y="7740352"/>
            <a:ext cx="295232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/>
          <p:cNvSpPr txBox="1"/>
          <p:nvPr/>
        </p:nvSpPr>
        <p:spPr>
          <a:xfrm>
            <a:off x="0" y="6876256"/>
            <a:ext cx="1484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Bois racineux</a:t>
            </a:r>
            <a:endParaRPr lang="fr-FR" dirty="0"/>
          </a:p>
        </p:txBody>
      </p:sp>
      <p:sp>
        <p:nvSpPr>
          <p:cNvPr id="46" name="ZoneTexte 45"/>
          <p:cNvSpPr txBox="1"/>
          <p:nvPr/>
        </p:nvSpPr>
        <p:spPr>
          <a:xfrm>
            <a:off x="0" y="7668344"/>
            <a:ext cx="19888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Poils absorbants (eau, sels minéraux) et relié au phloème, xylème)</a:t>
            </a:r>
            <a:endParaRPr lang="fr-FR" dirty="0"/>
          </a:p>
        </p:txBody>
      </p:sp>
      <p:sp>
        <p:nvSpPr>
          <p:cNvPr id="47" name="ZoneTexte 46"/>
          <p:cNvSpPr txBox="1"/>
          <p:nvPr/>
        </p:nvSpPr>
        <p:spPr>
          <a:xfrm>
            <a:off x="692696" y="179512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Coupes transversales de différentes parties de la plantes (grossissement x40) Louis Junior &amp; Pauline</a:t>
            </a:r>
            <a:endParaRPr lang="fr-FR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1168" y="0"/>
            <a:ext cx="1590675" cy="867645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060848" y="971600"/>
            <a:ext cx="2520280" cy="1800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060848" y="3707904"/>
            <a:ext cx="2592288" cy="19442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988840" y="6516216"/>
            <a:ext cx="2664296" cy="19442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avec flèche 9"/>
          <p:cNvCxnSpPr>
            <a:stCxn id="6" idx="3"/>
          </p:cNvCxnSpPr>
          <p:nvPr/>
        </p:nvCxnSpPr>
        <p:spPr>
          <a:xfrm flipV="1">
            <a:off x="4581128" y="1475656"/>
            <a:ext cx="1008112" cy="396044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V="1">
            <a:off x="4653136" y="3347864"/>
            <a:ext cx="1512168" cy="1332148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4653136" y="6984268"/>
            <a:ext cx="720080" cy="324036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 descr="180131-0923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44824" y="755576"/>
            <a:ext cx="2808311" cy="2106234"/>
          </a:xfrm>
          <a:prstGeom prst="rect">
            <a:avLst/>
          </a:prstGeom>
        </p:spPr>
      </p:pic>
      <p:pic>
        <p:nvPicPr>
          <p:cNvPr id="18" name="Image 17" descr="180131-0935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44824" y="3563888"/>
            <a:ext cx="2952328" cy="2214246"/>
          </a:xfrm>
          <a:prstGeom prst="rect">
            <a:avLst/>
          </a:prstGeom>
        </p:spPr>
      </p:pic>
      <p:pic>
        <p:nvPicPr>
          <p:cNvPr id="19" name="Image 18" descr="180131-093249.jpg"/>
          <p:cNvPicPr>
            <a:picLocks noChangeAspect="1"/>
          </p:cNvPicPr>
          <p:nvPr/>
        </p:nvPicPr>
        <p:blipFill>
          <a:blip r:embed="rId5" cstate="print"/>
          <a:srcRect r="3401"/>
          <a:stretch>
            <a:fillRect/>
          </a:stretch>
        </p:blipFill>
        <p:spPr>
          <a:xfrm>
            <a:off x="1772816" y="6228184"/>
            <a:ext cx="2952328" cy="2292212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1916832" y="2843808"/>
            <a:ext cx="2664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Coupe transversale d’une feuille de houx</a:t>
            </a:r>
          </a:p>
          <a:p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1700808" y="579613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Coupe transversale d’une tige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1628800" y="853244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Coupe transversale de racines</a:t>
            </a:r>
            <a:endParaRPr lang="fr-FR" dirty="0"/>
          </a:p>
        </p:txBody>
      </p:sp>
      <p:cxnSp>
        <p:nvCxnSpPr>
          <p:cNvPr id="24" name="Connecteur droit avec flèche 23"/>
          <p:cNvCxnSpPr/>
          <p:nvPr/>
        </p:nvCxnSpPr>
        <p:spPr>
          <a:xfrm>
            <a:off x="1484784" y="1403648"/>
            <a:ext cx="15121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flipV="1">
            <a:off x="1556792" y="1835696"/>
            <a:ext cx="2592288" cy="720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>
            <a:off x="1412776" y="2411760"/>
            <a:ext cx="273630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0" y="899592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Vaisseaux  à sève (phloème, xylème)</a:t>
            </a:r>
            <a:endParaRPr lang="fr-FR" dirty="0"/>
          </a:p>
        </p:txBody>
      </p:sp>
      <p:sp>
        <p:nvSpPr>
          <p:cNvPr id="31" name="ZoneTexte 30"/>
          <p:cNvSpPr txBox="1"/>
          <p:nvPr/>
        </p:nvSpPr>
        <p:spPr>
          <a:xfrm>
            <a:off x="0" y="1835696"/>
            <a:ext cx="1700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Lacunes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0" y="2339752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Cellules épidermiques</a:t>
            </a:r>
            <a:endParaRPr lang="fr-FR" dirty="0"/>
          </a:p>
        </p:txBody>
      </p:sp>
      <p:cxnSp>
        <p:nvCxnSpPr>
          <p:cNvPr id="33" name="Connecteur droit avec flèche 32"/>
          <p:cNvCxnSpPr/>
          <p:nvPr/>
        </p:nvCxnSpPr>
        <p:spPr>
          <a:xfrm>
            <a:off x="908720" y="3923928"/>
            <a:ext cx="15121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>
            <a:off x="1124744" y="4427984"/>
            <a:ext cx="15121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>
            <a:off x="1052736" y="5148064"/>
            <a:ext cx="309634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0" y="3419872"/>
            <a:ext cx="1196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Écorce (cellules ligneuses)</a:t>
            </a:r>
            <a:endParaRPr lang="fr-FR" dirty="0"/>
          </a:p>
        </p:txBody>
      </p:sp>
      <p:sp>
        <p:nvSpPr>
          <p:cNvPr id="39" name="ZoneTexte 38"/>
          <p:cNvSpPr txBox="1"/>
          <p:nvPr/>
        </p:nvSpPr>
        <p:spPr>
          <a:xfrm>
            <a:off x="0" y="5004048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Vaisseaux  à sève (phloème, xylème)</a:t>
            </a:r>
            <a:endParaRPr lang="fr-FR" dirty="0"/>
          </a:p>
        </p:txBody>
      </p:sp>
      <p:sp>
        <p:nvSpPr>
          <p:cNvPr id="40" name="ZoneTexte 39"/>
          <p:cNvSpPr txBox="1"/>
          <p:nvPr/>
        </p:nvSpPr>
        <p:spPr>
          <a:xfrm>
            <a:off x="0" y="4499992"/>
            <a:ext cx="1484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Bois </a:t>
            </a:r>
            <a:endParaRPr lang="fr-FR" dirty="0"/>
          </a:p>
        </p:txBody>
      </p:sp>
      <p:cxnSp>
        <p:nvCxnSpPr>
          <p:cNvPr id="41" name="Connecteur droit avec flèche 40"/>
          <p:cNvCxnSpPr/>
          <p:nvPr/>
        </p:nvCxnSpPr>
        <p:spPr>
          <a:xfrm>
            <a:off x="1196752" y="7092280"/>
            <a:ext cx="15121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/>
          <p:nvPr/>
        </p:nvCxnSpPr>
        <p:spPr>
          <a:xfrm>
            <a:off x="1268760" y="7740352"/>
            <a:ext cx="295232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/>
          <p:cNvSpPr txBox="1"/>
          <p:nvPr/>
        </p:nvSpPr>
        <p:spPr>
          <a:xfrm>
            <a:off x="0" y="6876256"/>
            <a:ext cx="1484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Bois racineux</a:t>
            </a:r>
            <a:endParaRPr lang="fr-FR" dirty="0"/>
          </a:p>
        </p:txBody>
      </p:sp>
      <p:sp>
        <p:nvSpPr>
          <p:cNvPr id="46" name="ZoneTexte 45"/>
          <p:cNvSpPr txBox="1"/>
          <p:nvPr/>
        </p:nvSpPr>
        <p:spPr>
          <a:xfrm>
            <a:off x="0" y="7668344"/>
            <a:ext cx="19888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Poils absorbants (eau, sels minéraux) et relié au phloème, xylème)</a:t>
            </a:r>
            <a:endParaRPr lang="fr-FR" dirty="0"/>
          </a:p>
        </p:txBody>
      </p:sp>
      <p:sp>
        <p:nvSpPr>
          <p:cNvPr id="36" name="ZoneTexte 35"/>
          <p:cNvSpPr txBox="1"/>
          <p:nvPr/>
        </p:nvSpPr>
        <p:spPr>
          <a:xfrm>
            <a:off x="692696" y="179512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Coupes transversales de différentes parties de la plantes (grossissement x40) Louis Junior &amp; Pauline</a:t>
            </a:r>
            <a:endParaRPr lang="fr-FR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1168" y="0"/>
            <a:ext cx="1590675" cy="867645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060848" y="971600"/>
            <a:ext cx="2520280" cy="1800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060848" y="3707904"/>
            <a:ext cx="2592288" cy="19442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988840" y="6516216"/>
            <a:ext cx="2664296" cy="19442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avec flèche 9"/>
          <p:cNvCxnSpPr>
            <a:stCxn id="6" idx="3"/>
          </p:cNvCxnSpPr>
          <p:nvPr/>
        </p:nvCxnSpPr>
        <p:spPr>
          <a:xfrm flipV="1">
            <a:off x="4581128" y="1475656"/>
            <a:ext cx="1008112" cy="396044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V="1">
            <a:off x="4653136" y="3347864"/>
            <a:ext cx="1512168" cy="1332148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4653136" y="6984268"/>
            <a:ext cx="720080" cy="324036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 descr="180131-0923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44824" y="755576"/>
            <a:ext cx="2808311" cy="2106234"/>
          </a:xfrm>
          <a:prstGeom prst="rect">
            <a:avLst/>
          </a:prstGeom>
        </p:spPr>
      </p:pic>
      <p:pic>
        <p:nvPicPr>
          <p:cNvPr id="18" name="Image 17" descr="180131-0935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44824" y="3563888"/>
            <a:ext cx="2952328" cy="2214246"/>
          </a:xfrm>
          <a:prstGeom prst="rect">
            <a:avLst/>
          </a:prstGeom>
        </p:spPr>
      </p:pic>
      <p:pic>
        <p:nvPicPr>
          <p:cNvPr id="19" name="Image 18" descr="180131-093249.jpg"/>
          <p:cNvPicPr>
            <a:picLocks noChangeAspect="1"/>
          </p:cNvPicPr>
          <p:nvPr/>
        </p:nvPicPr>
        <p:blipFill>
          <a:blip r:embed="rId5" cstate="print"/>
          <a:srcRect r="3401"/>
          <a:stretch>
            <a:fillRect/>
          </a:stretch>
        </p:blipFill>
        <p:spPr>
          <a:xfrm>
            <a:off x="1772816" y="6228184"/>
            <a:ext cx="2952328" cy="2292212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1916832" y="2843808"/>
            <a:ext cx="2664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Coupe transversale d’une feuille de houx</a:t>
            </a:r>
          </a:p>
          <a:p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1700808" y="579613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Coupe transversale d’une tige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1628800" y="853244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Coupe transversale de racines</a:t>
            </a:r>
            <a:endParaRPr lang="fr-FR" dirty="0"/>
          </a:p>
        </p:txBody>
      </p:sp>
      <p:cxnSp>
        <p:nvCxnSpPr>
          <p:cNvPr id="24" name="Connecteur droit avec flèche 23"/>
          <p:cNvCxnSpPr/>
          <p:nvPr/>
        </p:nvCxnSpPr>
        <p:spPr>
          <a:xfrm>
            <a:off x="1484784" y="1403648"/>
            <a:ext cx="15121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flipV="1">
            <a:off x="1556792" y="1835696"/>
            <a:ext cx="2592288" cy="720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>
            <a:off x="1412776" y="2411760"/>
            <a:ext cx="273630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0" y="899592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Vaisseaux  à sève (phloème, xylème)</a:t>
            </a:r>
            <a:endParaRPr lang="fr-FR" dirty="0"/>
          </a:p>
        </p:txBody>
      </p:sp>
      <p:sp>
        <p:nvSpPr>
          <p:cNvPr id="31" name="ZoneTexte 30"/>
          <p:cNvSpPr txBox="1"/>
          <p:nvPr/>
        </p:nvSpPr>
        <p:spPr>
          <a:xfrm>
            <a:off x="0" y="1835696"/>
            <a:ext cx="1700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Lacunes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0" y="2339752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Cellules épidermiques</a:t>
            </a:r>
            <a:endParaRPr lang="fr-FR" dirty="0"/>
          </a:p>
        </p:txBody>
      </p:sp>
      <p:cxnSp>
        <p:nvCxnSpPr>
          <p:cNvPr id="33" name="Connecteur droit avec flèche 32"/>
          <p:cNvCxnSpPr/>
          <p:nvPr/>
        </p:nvCxnSpPr>
        <p:spPr>
          <a:xfrm>
            <a:off x="908720" y="3923928"/>
            <a:ext cx="15121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>
            <a:off x="1124744" y="4427984"/>
            <a:ext cx="15121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>
            <a:off x="1052736" y="5148064"/>
            <a:ext cx="309634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0" y="3419872"/>
            <a:ext cx="1196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Écorce (cellules ligneuses)</a:t>
            </a:r>
            <a:endParaRPr lang="fr-FR" dirty="0"/>
          </a:p>
        </p:txBody>
      </p:sp>
      <p:sp>
        <p:nvSpPr>
          <p:cNvPr id="39" name="ZoneTexte 38"/>
          <p:cNvSpPr txBox="1"/>
          <p:nvPr/>
        </p:nvSpPr>
        <p:spPr>
          <a:xfrm>
            <a:off x="0" y="5004048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Vaisseaux  à sève (phloème, xylème)</a:t>
            </a:r>
            <a:endParaRPr lang="fr-FR" dirty="0"/>
          </a:p>
        </p:txBody>
      </p:sp>
      <p:sp>
        <p:nvSpPr>
          <p:cNvPr id="40" name="ZoneTexte 39"/>
          <p:cNvSpPr txBox="1"/>
          <p:nvPr/>
        </p:nvSpPr>
        <p:spPr>
          <a:xfrm>
            <a:off x="0" y="4499992"/>
            <a:ext cx="1484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Bois </a:t>
            </a:r>
            <a:endParaRPr lang="fr-FR" dirty="0"/>
          </a:p>
        </p:txBody>
      </p:sp>
      <p:cxnSp>
        <p:nvCxnSpPr>
          <p:cNvPr id="41" name="Connecteur droit avec flèche 40"/>
          <p:cNvCxnSpPr/>
          <p:nvPr/>
        </p:nvCxnSpPr>
        <p:spPr>
          <a:xfrm>
            <a:off x="1196752" y="7092280"/>
            <a:ext cx="15121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/>
          <p:nvPr/>
        </p:nvCxnSpPr>
        <p:spPr>
          <a:xfrm>
            <a:off x="1268760" y="7740352"/>
            <a:ext cx="295232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/>
          <p:cNvSpPr txBox="1"/>
          <p:nvPr/>
        </p:nvSpPr>
        <p:spPr>
          <a:xfrm>
            <a:off x="0" y="6876256"/>
            <a:ext cx="1484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Bois racineux</a:t>
            </a:r>
            <a:endParaRPr lang="fr-FR" dirty="0"/>
          </a:p>
        </p:txBody>
      </p:sp>
      <p:sp>
        <p:nvSpPr>
          <p:cNvPr id="46" name="ZoneTexte 45"/>
          <p:cNvSpPr txBox="1"/>
          <p:nvPr/>
        </p:nvSpPr>
        <p:spPr>
          <a:xfrm>
            <a:off x="0" y="7668344"/>
            <a:ext cx="19888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Poils absorbants (eau, sels minéraux) et relié au phloème, xylème)</a:t>
            </a:r>
            <a:endParaRPr lang="fr-FR" dirty="0"/>
          </a:p>
        </p:txBody>
      </p:sp>
      <p:sp>
        <p:nvSpPr>
          <p:cNvPr id="36" name="ZoneTexte 35"/>
          <p:cNvSpPr txBox="1"/>
          <p:nvPr/>
        </p:nvSpPr>
        <p:spPr>
          <a:xfrm>
            <a:off x="692696" y="179512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Coupes transversales de différentes parties de la plantes (grossissement x40) Louis Junior &amp; Pauline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580531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1168" y="0"/>
            <a:ext cx="1590675" cy="867645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060848" y="971600"/>
            <a:ext cx="2520280" cy="1800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060848" y="3707904"/>
            <a:ext cx="2592288" cy="19442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988840" y="6516216"/>
            <a:ext cx="2664296" cy="19442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avec flèche 9"/>
          <p:cNvCxnSpPr>
            <a:stCxn id="6" idx="3"/>
          </p:cNvCxnSpPr>
          <p:nvPr/>
        </p:nvCxnSpPr>
        <p:spPr>
          <a:xfrm flipV="1">
            <a:off x="4581128" y="1475656"/>
            <a:ext cx="1008112" cy="396044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V="1">
            <a:off x="4653136" y="3347864"/>
            <a:ext cx="1512168" cy="1332148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4653136" y="6984268"/>
            <a:ext cx="720080" cy="324036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 descr="180131-0923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44824" y="755576"/>
            <a:ext cx="2808311" cy="2106234"/>
          </a:xfrm>
          <a:prstGeom prst="rect">
            <a:avLst/>
          </a:prstGeom>
        </p:spPr>
      </p:pic>
      <p:pic>
        <p:nvPicPr>
          <p:cNvPr id="18" name="Image 17" descr="180131-0935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44824" y="3563888"/>
            <a:ext cx="2952328" cy="2214246"/>
          </a:xfrm>
          <a:prstGeom prst="rect">
            <a:avLst/>
          </a:prstGeom>
        </p:spPr>
      </p:pic>
      <p:pic>
        <p:nvPicPr>
          <p:cNvPr id="19" name="Image 18" descr="180131-093249.jpg"/>
          <p:cNvPicPr>
            <a:picLocks noChangeAspect="1"/>
          </p:cNvPicPr>
          <p:nvPr/>
        </p:nvPicPr>
        <p:blipFill>
          <a:blip r:embed="rId5" cstate="print"/>
          <a:srcRect r="3401"/>
          <a:stretch>
            <a:fillRect/>
          </a:stretch>
        </p:blipFill>
        <p:spPr>
          <a:xfrm>
            <a:off x="1772816" y="6228184"/>
            <a:ext cx="2952328" cy="2292212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1916832" y="2843808"/>
            <a:ext cx="2664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Coupe transversale d’une feuille de houx</a:t>
            </a:r>
          </a:p>
          <a:p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1700808" y="579613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Coupe transversale d’une tige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1628800" y="853244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Coupe transversale de racines</a:t>
            </a:r>
            <a:endParaRPr lang="fr-FR" dirty="0"/>
          </a:p>
        </p:txBody>
      </p:sp>
      <p:cxnSp>
        <p:nvCxnSpPr>
          <p:cNvPr id="24" name="Connecteur droit avec flèche 23"/>
          <p:cNvCxnSpPr/>
          <p:nvPr/>
        </p:nvCxnSpPr>
        <p:spPr>
          <a:xfrm>
            <a:off x="1484784" y="1403648"/>
            <a:ext cx="15121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flipV="1">
            <a:off x="1556792" y="1835696"/>
            <a:ext cx="2592288" cy="720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>
            <a:off x="1412776" y="2411760"/>
            <a:ext cx="273630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0" y="899592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Vaisseaux  à sève (phloème, xylème)</a:t>
            </a:r>
            <a:endParaRPr lang="fr-FR" dirty="0"/>
          </a:p>
        </p:txBody>
      </p:sp>
      <p:sp>
        <p:nvSpPr>
          <p:cNvPr id="31" name="ZoneTexte 30"/>
          <p:cNvSpPr txBox="1"/>
          <p:nvPr/>
        </p:nvSpPr>
        <p:spPr>
          <a:xfrm>
            <a:off x="0" y="1835696"/>
            <a:ext cx="1700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Lacunes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0" y="2339752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Cellules épidermiques</a:t>
            </a:r>
            <a:endParaRPr lang="fr-FR" dirty="0"/>
          </a:p>
        </p:txBody>
      </p:sp>
      <p:cxnSp>
        <p:nvCxnSpPr>
          <p:cNvPr id="33" name="Connecteur droit avec flèche 32"/>
          <p:cNvCxnSpPr/>
          <p:nvPr/>
        </p:nvCxnSpPr>
        <p:spPr>
          <a:xfrm>
            <a:off x="908720" y="3923928"/>
            <a:ext cx="15121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>
            <a:off x="1124744" y="4427984"/>
            <a:ext cx="15121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>
            <a:off x="1052736" y="5148064"/>
            <a:ext cx="309634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0" y="3419872"/>
            <a:ext cx="1196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Écorce (cellules ligneuses)</a:t>
            </a:r>
            <a:endParaRPr lang="fr-FR" dirty="0"/>
          </a:p>
        </p:txBody>
      </p:sp>
      <p:sp>
        <p:nvSpPr>
          <p:cNvPr id="39" name="ZoneTexte 38"/>
          <p:cNvSpPr txBox="1"/>
          <p:nvPr/>
        </p:nvSpPr>
        <p:spPr>
          <a:xfrm>
            <a:off x="0" y="5004048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Vaisseaux  à sève (phloème, xylème)</a:t>
            </a:r>
            <a:endParaRPr lang="fr-FR" dirty="0"/>
          </a:p>
        </p:txBody>
      </p:sp>
      <p:sp>
        <p:nvSpPr>
          <p:cNvPr id="40" name="ZoneTexte 39"/>
          <p:cNvSpPr txBox="1"/>
          <p:nvPr/>
        </p:nvSpPr>
        <p:spPr>
          <a:xfrm>
            <a:off x="0" y="4499992"/>
            <a:ext cx="1484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Bois </a:t>
            </a:r>
            <a:endParaRPr lang="fr-FR" dirty="0"/>
          </a:p>
        </p:txBody>
      </p:sp>
      <p:cxnSp>
        <p:nvCxnSpPr>
          <p:cNvPr id="41" name="Connecteur droit avec flèche 40"/>
          <p:cNvCxnSpPr/>
          <p:nvPr/>
        </p:nvCxnSpPr>
        <p:spPr>
          <a:xfrm>
            <a:off x="1196752" y="7092280"/>
            <a:ext cx="15121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/>
          <p:nvPr/>
        </p:nvCxnSpPr>
        <p:spPr>
          <a:xfrm>
            <a:off x="1268760" y="7740352"/>
            <a:ext cx="295232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/>
          <p:cNvSpPr txBox="1"/>
          <p:nvPr/>
        </p:nvSpPr>
        <p:spPr>
          <a:xfrm>
            <a:off x="0" y="6876256"/>
            <a:ext cx="1484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Bois racineux</a:t>
            </a:r>
            <a:endParaRPr lang="fr-FR" dirty="0"/>
          </a:p>
        </p:txBody>
      </p:sp>
      <p:sp>
        <p:nvSpPr>
          <p:cNvPr id="46" name="ZoneTexte 45"/>
          <p:cNvSpPr txBox="1"/>
          <p:nvPr/>
        </p:nvSpPr>
        <p:spPr>
          <a:xfrm>
            <a:off x="0" y="7668344"/>
            <a:ext cx="19888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Poils absorbants (eau, sels minéraux) et relié au phloème, xylème)</a:t>
            </a:r>
            <a:endParaRPr lang="fr-FR" dirty="0"/>
          </a:p>
        </p:txBody>
      </p:sp>
      <p:sp>
        <p:nvSpPr>
          <p:cNvPr id="36" name="ZoneTexte 35"/>
          <p:cNvSpPr txBox="1"/>
          <p:nvPr/>
        </p:nvSpPr>
        <p:spPr>
          <a:xfrm>
            <a:off x="692696" y="179512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Coupes transversales de différentes parties de la plantes (grossissement x40) Louis Junior &amp; Pauline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30013058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288</Words>
  <Application>Microsoft Office PowerPoint</Application>
  <PresentationFormat>Affichage à l'écran (4:3)</PresentationFormat>
  <Paragraphs>48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7" baseType="lpstr"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Guillaume Tabone</dc:creator>
  <cp:lastModifiedBy>STJO</cp:lastModifiedBy>
  <cp:revision>10</cp:revision>
  <cp:lastPrinted>2018-02-01T16:33:43Z</cp:lastPrinted>
  <dcterms:created xsi:type="dcterms:W3CDTF">2015-01-23T08:29:06Z</dcterms:created>
  <dcterms:modified xsi:type="dcterms:W3CDTF">2018-02-01T16:33:49Z</dcterms:modified>
</cp:coreProperties>
</file>