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0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086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F180D-EE97-44DF-9052-A5AF1E624B83}" type="datetimeFigureOut">
              <a:rPr lang="fr-FR" smtClean="0"/>
              <a:pPr/>
              <a:t>16/05/2019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70901-0375-4299-A0CE-CF493529EFA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81145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F180D-EE97-44DF-9052-A5AF1E624B83}" type="datetimeFigureOut">
              <a:rPr lang="fr-FR" smtClean="0"/>
              <a:pPr/>
              <a:t>16/05/2019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70901-0375-4299-A0CE-CF493529EFA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47962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F180D-EE97-44DF-9052-A5AF1E624B83}" type="datetimeFigureOut">
              <a:rPr lang="fr-FR" smtClean="0"/>
              <a:pPr/>
              <a:t>16/05/2019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70901-0375-4299-A0CE-CF493529EFA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54490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F180D-EE97-44DF-9052-A5AF1E624B83}" type="datetimeFigureOut">
              <a:rPr lang="fr-FR" smtClean="0"/>
              <a:pPr/>
              <a:t>16/05/2019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70901-0375-4299-A0CE-CF493529EFA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374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F180D-EE97-44DF-9052-A5AF1E624B83}" type="datetimeFigureOut">
              <a:rPr lang="fr-FR" smtClean="0"/>
              <a:pPr/>
              <a:t>16/05/2019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70901-0375-4299-A0CE-CF493529EFA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71159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F180D-EE97-44DF-9052-A5AF1E624B83}" type="datetimeFigureOut">
              <a:rPr lang="fr-FR" smtClean="0"/>
              <a:pPr/>
              <a:t>16/05/2019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70901-0375-4299-A0CE-CF493529EFA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94748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F180D-EE97-44DF-9052-A5AF1E624B83}" type="datetimeFigureOut">
              <a:rPr lang="fr-FR" smtClean="0"/>
              <a:pPr/>
              <a:t>16/05/2019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70901-0375-4299-A0CE-CF493529EFA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6941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F180D-EE97-44DF-9052-A5AF1E624B83}" type="datetimeFigureOut">
              <a:rPr lang="fr-FR" smtClean="0"/>
              <a:pPr/>
              <a:t>16/05/2019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70901-0375-4299-A0CE-CF493529EFA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62215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F180D-EE97-44DF-9052-A5AF1E624B83}" type="datetimeFigureOut">
              <a:rPr lang="fr-FR" smtClean="0"/>
              <a:pPr/>
              <a:t>16/05/2019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70901-0375-4299-A0CE-CF493529EFA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25174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F180D-EE97-44DF-9052-A5AF1E624B83}" type="datetimeFigureOut">
              <a:rPr lang="fr-FR" smtClean="0"/>
              <a:pPr/>
              <a:t>16/05/2019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70901-0375-4299-A0CE-CF493529EFA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03372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F180D-EE97-44DF-9052-A5AF1E624B83}" type="datetimeFigureOut">
              <a:rPr lang="fr-FR" smtClean="0"/>
              <a:pPr/>
              <a:t>16/05/2019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70901-0375-4299-A0CE-CF493529EFA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72007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F180D-EE97-44DF-9052-A5AF1E624B83}" type="datetimeFigureOut">
              <a:rPr lang="fr-FR" smtClean="0"/>
              <a:pPr/>
              <a:t>16/05/2019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70901-0375-4299-A0CE-CF493529EFA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46066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0006" y="116632"/>
            <a:ext cx="9194006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3443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7463" y="548680"/>
            <a:ext cx="835292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sz="3200" dirty="0"/>
              <a:t>Le reflexe myotatique </a:t>
            </a:r>
            <a:r>
              <a:rPr lang="fr-FR" sz="3200" dirty="0" smtClean="0"/>
              <a:t>tendineux correspond </a:t>
            </a:r>
            <a:r>
              <a:rPr lang="fr-FR" sz="3200" dirty="0"/>
              <a:t>à une contraction involontaire d’un muscle face à son propre étirement. </a:t>
            </a:r>
            <a:endParaRPr lang="fr-FR" sz="3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FR" sz="3200" dirty="0"/>
              <a:t>Il met en jeu un circuit neuronal avec : capteurs (fuseau neuromusculaire) centre nerveux (moelle épinière) et des effecteurs (muscles) le tout relié par des fibres nerveuses sensitives ou motrices</a:t>
            </a:r>
            <a:r>
              <a:rPr lang="fr-FR" sz="32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3200" dirty="0"/>
              <a:t>C’est un reflexe monosynaptique qui mobilise un neurone sensitif qui est en connexion synaptique avec un neurone moteur dans la moelle épinière</a:t>
            </a:r>
            <a:r>
              <a:rPr lang="fr-FR" sz="3200" dirty="0" smtClean="0"/>
              <a:t>.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xmlns="" val="59098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1616" y="188640"/>
            <a:ext cx="8229600" cy="896963"/>
          </a:xfrm>
        </p:spPr>
        <p:txBody>
          <a:bodyPr>
            <a:normAutofit fontScale="25000" lnSpcReduction="20000"/>
          </a:bodyPr>
          <a:lstStyle/>
          <a:p>
            <a:r>
              <a:rPr lang="fr-FR" sz="8000" dirty="0"/>
              <a:t>Les neurones reçoivent des messages activateurs ou inhibiteurs qu’ils intègrent pour former un message nerveux unique.</a:t>
            </a:r>
          </a:p>
          <a:p>
            <a:r>
              <a:rPr lang="fr-FR" sz="8000" dirty="0"/>
              <a:t> </a:t>
            </a:r>
            <a:r>
              <a:rPr lang="fr-FR" sz="8000" dirty="0" smtClean="0"/>
              <a:t>La nature du message dépend du type de neurone et des neurotransmetteurs qu’il contient.</a:t>
            </a:r>
          </a:p>
          <a:p>
            <a:r>
              <a:rPr lang="fr-FR" sz="8000" dirty="0" smtClean="0"/>
              <a:t>Les neurotransmetteurs inhibiteurs créent une hyperpolarisation alors que les activateurs dépolarisent le neurone post synaptique. Le corps cellulaire du neurone fait donc la somme algébrique des infos qu’ils reçoit.</a:t>
            </a:r>
            <a:endParaRPr lang="fr-FR" sz="8000" dirty="0"/>
          </a:p>
          <a:p>
            <a:endParaRPr lang="fr-FR" dirty="0"/>
          </a:p>
        </p:txBody>
      </p:sp>
      <p:grpSp>
        <p:nvGrpSpPr>
          <p:cNvPr id="11" name="Groupe 10"/>
          <p:cNvGrpSpPr/>
          <p:nvPr/>
        </p:nvGrpSpPr>
        <p:grpSpPr>
          <a:xfrm>
            <a:off x="666546" y="2252729"/>
            <a:ext cx="7776864" cy="4418330"/>
            <a:chOff x="899592" y="260648"/>
            <a:chExt cx="7776864" cy="4824536"/>
          </a:xfrm>
        </p:grpSpPr>
        <p:grpSp>
          <p:nvGrpSpPr>
            <p:cNvPr id="5" name="Group 2"/>
            <p:cNvGrpSpPr>
              <a:grpSpLocks/>
            </p:cNvGrpSpPr>
            <p:nvPr/>
          </p:nvGrpSpPr>
          <p:grpSpPr bwMode="auto">
            <a:xfrm>
              <a:off x="899592" y="260648"/>
              <a:ext cx="7776864" cy="4824536"/>
              <a:chOff x="105120150" y="106619775"/>
              <a:chExt cx="5040000" cy="3528000"/>
            </a:xfrm>
          </p:grpSpPr>
          <p:pic>
            <p:nvPicPr>
              <p:cNvPr id="1027" name="Picture 3"/>
              <p:cNvPicPr preferRelativeResize="0"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5120150" y="106619775"/>
                <a:ext cx="5040000" cy="352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in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</p:pic>
          <p:sp>
            <p:nvSpPr>
              <p:cNvPr id="6" name="Text Box 4"/>
              <p:cNvSpPr txBox="1">
                <a:spLocks noChangeArrowheads="1"/>
              </p:cNvSpPr>
              <p:nvPr/>
            </p:nvSpPr>
            <p:spPr bwMode="auto">
              <a:xfrm>
                <a:off x="109512150" y="108923775"/>
                <a:ext cx="360000" cy="432000"/>
              </a:xfrm>
              <a:prstGeom prst="rect">
                <a:avLst/>
              </a:prstGeom>
              <a:solidFill>
                <a:srgbClr val="F6F7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in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+30 mv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-70 mv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109512150" y="109571775"/>
                <a:ext cx="360000" cy="432000"/>
              </a:xfrm>
              <a:prstGeom prst="rect">
                <a:avLst/>
              </a:prstGeom>
              <a:solidFill>
                <a:srgbClr val="EFF0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in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-70 mv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-100 mv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grpSp>
          <p:nvGrpSpPr>
            <p:cNvPr id="10" name="Groupe 9"/>
            <p:cNvGrpSpPr/>
            <p:nvPr/>
          </p:nvGrpSpPr>
          <p:grpSpPr>
            <a:xfrm>
              <a:off x="5076056" y="2180756"/>
              <a:ext cx="576064" cy="576064"/>
              <a:chOff x="179512" y="2492896"/>
              <a:chExt cx="576064" cy="576064"/>
            </a:xfrm>
          </p:grpSpPr>
          <p:sp>
            <p:nvSpPr>
              <p:cNvPr id="8" name="Ellipse 7"/>
              <p:cNvSpPr/>
              <p:nvPr/>
            </p:nvSpPr>
            <p:spPr>
              <a:xfrm>
                <a:off x="179512" y="2492896"/>
                <a:ext cx="576064" cy="576064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" name="ZoneTexte 8"/>
              <p:cNvSpPr txBox="1"/>
              <p:nvPr/>
            </p:nvSpPr>
            <p:spPr>
              <a:xfrm>
                <a:off x="179512" y="2596262"/>
                <a:ext cx="5760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 smtClean="0"/>
                  <a:t>N</a:t>
                </a:r>
                <a:r>
                  <a:rPr lang="fr-FR" sz="2400" baseline="-25000" dirty="0" smtClean="0"/>
                  <a:t>2</a:t>
                </a:r>
                <a:endParaRPr lang="fr-FR" sz="2400" baseline="-25000" dirty="0"/>
              </a:p>
            </p:txBody>
          </p:sp>
        </p:grpSp>
        <p:grpSp>
          <p:nvGrpSpPr>
            <p:cNvPr id="13" name="Groupe 12"/>
            <p:cNvGrpSpPr/>
            <p:nvPr/>
          </p:nvGrpSpPr>
          <p:grpSpPr>
            <a:xfrm>
              <a:off x="5820115" y="332656"/>
              <a:ext cx="576064" cy="576064"/>
              <a:chOff x="179512" y="2492896"/>
              <a:chExt cx="576064" cy="576064"/>
            </a:xfrm>
          </p:grpSpPr>
          <p:sp>
            <p:nvSpPr>
              <p:cNvPr id="14" name="Ellipse 13"/>
              <p:cNvSpPr/>
              <p:nvPr/>
            </p:nvSpPr>
            <p:spPr>
              <a:xfrm>
                <a:off x="179512" y="2492896"/>
                <a:ext cx="576064" cy="576064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" name="ZoneTexte 14"/>
              <p:cNvSpPr txBox="1"/>
              <p:nvPr/>
            </p:nvSpPr>
            <p:spPr>
              <a:xfrm>
                <a:off x="179512" y="2596262"/>
                <a:ext cx="5760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 smtClean="0"/>
                  <a:t>N</a:t>
                </a:r>
                <a:r>
                  <a:rPr lang="fr-FR" sz="2400" baseline="-25000" dirty="0" smtClean="0"/>
                  <a:t>1</a:t>
                </a:r>
                <a:endParaRPr lang="fr-FR" sz="2400" baseline="-25000" dirty="0"/>
              </a:p>
            </p:txBody>
          </p:sp>
        </p:grpSp>
        <p:grpSp>
          <p:nvGrpSpPr>
            <p:cNvPr id="16" name="Groupe 15"/>
            <p:cNvGrpSpPr/>
            <p:nvPr/>
          </p:nvGrpSpPr>
          <p:grpSpPr>
            <a:xfrm>
              <a:off x="5878928" y="2756820"/>
              <a:ext cx="576064" cy="576064"/>
              <a:chOff x="179512" y="2492896"/>
              <a:chExt cx="576064" cy="576064"/>
            </a:xfrm>
          </p:grpSpPr>
          <p:sp>
            <p:nvSpPr>
              <p:cNvPr id="17" name="Ellipse 16"/>
              <p:cNvSpPr/>
              <p:nvPr/>
            </p:nvSpPr>
            <p:spPr>
              <a:xfrm>
                <a:off x="179512" y="2492896"/>
                <a:ext cx="576064" cy="57606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179512" y="2596262"/>
                <a:ext cx="5760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 smtClean="0"/>
                  <a:t>N</a:t>
                </a:r>
                <a:r>
                  <a:rPr lang="fr-FR" sz="2400" baseline="-25000" dirty="0" smtClean="0"/>
                  <a:t>3</a:t>
                </a:r>
                <a:endParaRPr lang="fr-FR" sz="2400" baseline="-25000" dirty="0"/>
              </a:p>
            </p:txBody>
          </p:sp>
        </p:grpSp>
        <p:grpSp>
          <p:nvGrpSpPr>
            <p:cNvPr id="19" name="Groupe 18"/>
            <p:cNvGrpSpPr/>
            <p:nvPr/>
          </p:nvGrpSpPr>
          <p:grpSpPr>
            <a:xfrm>
              <a:off x="6804248" y="1484784"/>
              <a:ext cx="576064" cy="576064"/>
              <a:chOff x="179512" y="2492896"/>
              <a:chExt cx="576064" cy="576064"/>
            </a:xfrm>
          </p:grpSpPr>
          <p:sp>
            <p:nvSpPr>
              <p:cNvPr id="20" name="Ellipse 19"/>
              <p:cNvSpPr/>
              <p:nvPr/>
            </p:nvSpPr>
            <p:spPr>
              <a:xfrm>
                <a:off x="179512" y="2492896"/>
                <a:ext cx="576064" cy="576064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" name="ZoneTexte 20"/>
              <p:cNvSpPr txBox="1"/>
              <p:nvPr/>
            </p:nvSpPr>
            <p:spPr>
              <a:xfrm>
                <a:off x="179512" y="2596262"/>
                <a:ext cx="5760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dirty="0" smtClean="0"/>
                  <a:t>i</a:t>
                </a:r>
                <a:endParaRPr lang="fr-FR" sz="2400" baseline="-25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88731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58</Words>
  <Application>Microsoft Office PowerPoint</Application>
  <PresentationFormat>Affichage à l'écran 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Diapositive 1</vt:lpstr>
      <vt:lpstr>Diapositive 2</vt:lpstr>
      <vt:lpstr>Diapositive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Guillaume Tabone</dc:creator>
  <cp:lastModifiedBy>Samsung-NC10</cp:lastModifiedBy>
  <cp:revision>5</cp:revision>
  <dcterms:created xsi:type="dcterms:W3CDTF">2016-04-21T07:28:15Z</dcterms:created>
  <dcterms:modified xsi:type="dcterms:W3CDTF">2019-05-16T08:54:51Z</dcterms:modified>
</cp:coreProperties>
</file>