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0C6D949B-C761-4309-9AE1-1D8D5B99A813}" type="datetimeFigureOut">
              <a:rPr lang="fr-FR" smtClean="0"/>
              <a:t>13/03/2018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F1F0C28-52BA-4E94-A4CD-B3AD85687AA8}" type="slidenum">
              <a:rPr lang="fr-FR" smtClean="0"/>
              <a:t>‹N°›</a:t>
            </a:fld>
            <a:endParaRPr lang="fr-FR"/>
          </a:p>
        </p:txBody>
      </p:sp>
    </p:spTree>
    <p:extLst>
      <p:ext uri="{BB962C8B-B14F-4D97-AF65-F5344CB8AC3E}">
        <p14:creationId xmlns:p14="http://schemas.microsoft.com/office/powerpoint/2010/main" val="36202372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C6D949B-C761-4309-9AE1-1D8D5B99A813}" type="datetimeFigureOut">
              <a:rPr lang="fr-FR" smtClean="0"/>
              <a:t>13/03/2018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F1F0C28-52BA-4E94-A4CD-B3AD85687AA8}" type="slidenum">
              <a:rPr lang="fr-FR" smtClean="0"/>
              <a:t>‹N°›</a:t>
            </a:fld>
            <a:endParaRPr lang="fr-FR"/>
          </a:p>
        </p:txBody>
      </p:sp>
    </p:spTree>
    <p:extLst>
      <p:ext uri="{BB962C8B-B14F-4D97-AF65-F5344CB8AC3E}">
        <p14:creationId xmlns:p14="http://schemas.microsoft.com/office/powerpoint/2010/main" val="20190502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0C6D949B-C761-4309-9AE1-1D8D5B99A813}" type="datetimeFigureOut">
              <a:rPr lang="fr-FR" smtClean="0"/>
              <a:t>13/03/2018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F1F0C28-52BA-4E94-A4CD-B3AD85687AA8}" type="slidenum">
              <a:rPr lang="fr-FR" smtClean="0"/>
              <a:t>‹N°›</a:t>
            </a:fld>
            <a:endParaRPr lang="fr-FR"/>
          </a:p>
        </p:txBody>
      </p:sp>
    </p:spTree>
    <p:extLst>
      <p:ext uri="{BB962C8B-B14F-4D97-AF65-F5344CB8AC3E}">
        <p14:creationId xmlns:p14="http://schemas.microsoft.com/office/powerpoint/2010/main" val="15954241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0C6D949B-C761-4309-9AE1-1D8D5B99A813}" type="datetimeFigureOut">
              <a:rPr lang="fr-FR" smtClean="0"/>
              <a:t>13/03/2018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F1F0C28-52BA-4E94-A4CD-B3AD85687AA8}" type="slidenum">
              <a:rPr lang="fr-FR" smtClean="0"/>
              <a:t>‹N°›</a:t>
            </a:fld>
            <a:endParaRPr lang="fr-FR"/>
          </a:p>
        </p:txBody>
      </p:sp>
    </p:spTree>
    <p:extLst>
      <p:ext uri="{BB962C8B-B14F-4D97-AF65-F5344CB8AC3E}">
        <p14:creationId xmlns:p14="http://schemas.microsoft.com/office/powerpoint/2010/main" val="21679589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0C6D949B-C761-4309-9AE1-1D8D5B99A813}" type="datetimeFigureOut">
              <a:rPr lang="fr-FR" smtClean="0"/>
              <a:t>13/03/2018</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0F1F0C28-52BA-4E94-A4CD-B3AD85687AA8}" type="slidenum">
              <a:rPr lang="fr-FR" smtClean="0"/>
              <a:t>‹N°›</a:t>
            </a:fld>
            <a:endParaRPr lang="fr-FR"/>
          </a:p>
        </p:txBody>
      </p:sp>
    </p:spTree>
    <p:extLst>
      <p:ext uri="{BB962C8B-B14F-4D97-AF65-F5344CB8AC3E}">
        <p14:creationId xmlns:p14="http://schemas.microsoft.com/office/powerpoint/2010/main" val="14243958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0C6D949B-C761-4309-9AE1-1D8D5B99A813}" type="datetimeFigureOut">
              <a:rPr lang="fr-FR" smtClean="0"/>
              <a:t>13/03/2018</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0F1F0C28-52BA-4E94-A4CD-B3AD85687AA8}" type="slidenum">
              <a:rPr lang="fr-FR" smtClean="0"/>
              <a:t>‹N°›</a:t>
            </a:fld>
            <a:endParaRPr lang="fr-FR"/>
          </a:p>
        </p:txBody>
      </p:sp>
    </p:spTree>
    <p:extLst>
      <p:ext uri="{BB962C8B-B14F-4D97-AF65-F5344CB8AC3E}">
        <p14:creationId xmlns:p14="http://schemas.microsoft.com/office/powerpoint/2010/main" val="22210531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0C6D949B-C761-4309-9AE1-1D8D5B99A813}" type="datetimeFigureOut">
              <a:rPr lang="fr-FR" smtClean="0"/>
              <a:t>13/03/2018</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0F1F0C28-52BA-4E94-A4CD-B3AD85687AA8}" type="slidenum">
              <a:rPr lang="fr-FR" smtClean="0"/>
              <a:t>‹N°›</a:t>
            </a:fld>
            <a:endParaRPr lang="fr-FR"/>
          </a:p>
        </p:txBody>
      </p:sp>
    </p:spTree>
    <p:extLst>
      <p:ext uri="{BB962C8B-B14F-4D97-AF65-F5344CB8AC3E}">
        <p14:creationId xmlns:p14="http://schemas.microsoft.com/office/powerpoint/2010/main" val="3250097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0C6D949B-C761-4309-9AE1-1D8D5B99A813}" type="datetimeFigureOut">
              <a:rPr lang="fr-FR" smtClean="0"/>
              <a:t>13/03/2018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F1F0C28-52BA-4E94-A4CD-B3AD85687AA8}" type="slidenum">
              <a:rPr lang="fr-FR" smtClean="0"/>
              <a:t>‹N°›</a:t>
            </a:fld>
            <a:endParaRPr lang="fr-FR"/>
          </a:p>
        </p:txBody>
      </p:sp>
    </p:spTree>
    <p:extLst>
      <p:ext uri="{BB962C8B-B14F-4D97-AF65-F5344CB8AC3E}">
        <p14:creationId xmlns:p14="http://schemas.microsoft.com/office/powerpoint/2010/main" val="3747273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0C6D949B-C761-4309-9AE1-1D8D5B99A813}" type="datetimeFigureOut">
              <a:rPr lang="fr-FR" smtClean="0"/>
              <a:t>13/03/2018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F1F0C28-52BA-4E94-A4CD-B3AD85687AA8}" type="slidenum">
              <a:rPr lang="fr-FR" smtClean="0"/>
              <a:t>‹N°›</a:t>
            </a:fld>
            <a:endParaRPr lang="fr-FR"/>
          </a:p>
        </p:txBody>
      </p:sp>
    </p:spTree>
    <p:extLst>
      <p:ext uri="{BB962C8B-B14F-4D97-AF65-F5344CB8AC3E}">
        <p14:creationId xmlns:p14="http://schemas.microsoft.com/office/powerpoint/2010/main" val="18026084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C6D949B-C761-4309-9AE1-1D8D5B99A813}" type="datetimeFigureOut">
              <a:rPr lang="fr-FR" smtClean="0"/>
              <a:t>13/03/2018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F1F0C28-52BA-4E94-A4CD-B3AD85687AA8}" type="slidenum">
              <a:rPr lang="fr-FR" smtClean="0"/>
              <a:t>‹N°›</a:t>
            </a:fld>
            <a:endParaRPr lang="fr-FR"/>
          </a:p>
        </p:txBody>
      </p:sp>
    </p:spTree>
    <p:extLst>
      <p:ext uri="{BB962C8B-B14F-4D97-AF65-F5344CB8AC3E}">
        <p14:creationId xmlns:p14="http://schemas.microsoft.com/office/powerpoint/2010/main" val="1369984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C6D949B-C761-4309-9AE1-1D8D5B99A813}" type="datetimeFigureOut">
              <a:rPr lang="fr-FR" smtClean="0"/>
              <a:t>13/03/2018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F1F0C28-52BA-4E94-A4CD-B3AD85687AA8}" type="slidenum">
              <a:rPr lang="fr-FR" smtClean="0"/>
              <a:t>‹N°›</a:t>
            </a:fld>
            <a:endParaRPr lang="fr-FR"/>
          </a:p>
        </p:txBody>
      </p:sp>
    </p:spTree>
    <p:extLst>
      <p:ext uri="{BB962C8B-B14F-4D97-AF65-F5344CB8AC3E}">
        <p14:creationId xmlns:p14="http://schemas.microsoft.com/office/powerpoint/2010/main" val="14172585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6D949B-C761-4309-9AE1-1D8D5B99A813}" type="datetimeFigureOut">
              <a:rPr lang="fr-FR" smtClean="0"/>
              <a:t>13/03/2018</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1F0C28-52BA-4E94-A4CD-B3AD85687AA8}" type="slidenum">
              <a:rPr lang="fr-FR" smtClean="0"/>
              <a:t>‹N°›</a:t>
            </a:fld>
            <a:endParaRPr lang="fr-FR"/>
          </a:p>
        </p:txBody>
      </p:sp>
    </p:spTree>
    <p:extLst>
      <p:ext uri="{BB962C8B-B14F-4D97-AF65-F5344CB8AC3E}">
        <p14:creationId xmlns:p14="http://schemas.microsoft.com/office/powerpoint/2010/main" val="2199207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youtube.com/watch?v=XlKCaDfEQnY"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82205"/>
            <a:ext cx="9144000" cy="2387600"/>
          </a:xfrm>
        </p:spPr>
        <p:txBody>
          <a:bodyPr>
            <a:normAutofit/>
          </a:bodyPr>
          <a:lstStyle/>
          <a:p>
            <a:r>
              <a:rPr lang="fr-FR" sz="8800" dirty="0" smtClean="0">
                <a:latin typeface="Georgia" panose="02040502050405020303" pitchFamily="18" charset="0"/>
              </a:rPr>
              <a:t>PGD</a:t>
            </a:r>
            <a:endParaRPr lang="fr-FR" sz="8800" dirty="0">
              <a:latin typeface="Georgia" panose="02040502050405020303" pitchFamily="18" charset="0"/>
            </a:endParaRPr>
          </a:p>
        </p:txBody>
      </p:sp>
      <p:sp>
        <p:nvSpPr>
          <p:cNvPr id="3" name="Sous-titre 2"/>
          <p:cNvSpPr>
            <a:spLocks noGrp="1"/>
          </p:cNvSpPr>
          <p:nvPr>
            <p:ph type="subTitle" idx="1"/>
          </p:nvPr>
        </p:nvSpPr>
        <p:spPr>
          <a:xfrm>
            <a:off x="1524000" y="2569805"/>
            <a:ext cx="9144000" cy="1655762"/>
          </a:xfrm>
        </p:spPr>
        <p:txBody>
          <a:bodyPr>
            <a:normAutofit/>
          </a:bodyPr>
          <a:lstStyle/>
          <a:p>
            <a:r>
              <a:rPr lang="fr-FR" sz="4000" dirty="0" err="1">
                <a:latin typeface="Georgia" panose="02040502050405020303" pitchFamily="18" charset="0"/>
              </a:rPr>
              <a:t>Pre-implementation</a:t>
            </a:r>
            <a:r>
              <a:rPr lang="fr-FR" sz="4000" dirty="0">
                <a:latin typeface="Georgia" panose="02040502050405020303" pitchFamily="18" charset="0"/>
              </a:rPr>
              <a:t> </a:t>
            </a:r>
            <a:r>
              <a:rPr lang="fr-FR" sz="4000" dirty="0" err="1">
                <a:latin typeface="Georgia" panose="02040502050405020303" pitchFamily="18" charset="0"/>
              </a:rPr>
              <a:t>Genetic</a:t>
            </a:r>
            <a:r>
              <a:rPr lang="fr-FR" sz="4000" dirty="0">
                <a:latin typeface="Georgia" panose="02040502050405020303" pitchFamily="18" charset="0"/>
              </a:rPr>
              <a:t> Diagnostic</a:t>
            </a:r>
            <a:r>
              <a:rPr lang="fr-FR" sz="4000" dirty="0"/>
              <a:t> </a:t>
            </a:r>
          </a:p>
        </p:txBody>
      </p:sp>
      <p:pic>
        <p:nvPicPr>
          <p:cNvPr id="2050" name="Picture 2" descr="https://lh3.googleusercontent.com/si-miURGM12x0qMWQ6qzWHcuPEsL5vQ_n3Th6qokTfR_bxwPaGlzv2rYYF591rxMQjP7L0K7mjfP0jSsFCUquhO9CrS4j_BUlCYQvmBb0UZyQzDWZeqq3iHBQ1JTL7WLvOYqxq4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49556" y="4225567"/>
            <a:ext cx="7067931" cy="22368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36489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422005" y="1884306"/>
            <a:ext cx="6555347" cy="3090929"/>
          </a:xfrm>
        </p:spPr>
        <p:txBody>
          <a:bodyPr>
            <a:normAutofit/>
          </a:bodyPr>
          <a:lstStyle/>
          <a:p>
            <a:pPr marL="0" indent="0" algn="ctr">
              <a:buNone/>
            </a:pPr>
            <a:r>
              <a:rPr lang="fr-FR" sz="4000" u="sng" dirty="0" smtClean="0">
                <a:latin typeface="Georgia" panose="02040502050405020303" pitchFamily="18" charset="0"/>
              </a:rPr>
              <a:t>How </a:t>
            </a:r>
            <a:r>
              <a:rPr lang="fr-FR" sz="4000" u="sng" dirty="0" err="1" smtClean="0">
                <a:latin typeface="Georgia" panose="02040502050405020303" pitchFamily="18" charset="0"/>
              </a:rPr>
              <a:t>does</a:t>
            </a:r>
            <a:r>
              <a:rPr lang="fr-FR" sz="4000" u="sng" dirty="0" smtClean="0">
                <a:latin typeface="Georgia" panose="02040502050405020303" pitchFamily="18" charset="0"/>
              </a:rPr>
              <a:t> PGD </a:t>
            </a:r>
            <a:r>
              <a:rPr lang="fr-FR" sz="4000" u="sng" dirty="0" err="1" smtClean="0">
                <a:latin typeface="Georgia" panose="02040502050405020303" pitchFamily="18" charset="0"/>
              </a:rPr>
              <a:t>work</a:t>
            </a:r>
            <a:r>
              <a:rPr lang="fr-FR" sz="4000" u="sng" dirty="0" smtClean="0">
                <a:latin typeface="Georgia" panose="02040502050405020303" pitchFamily="18" charset="0"/>
              </a:rPr>
              <a:t> ? </a:t>
            </a:r>
          </a:p>
          <a:p>
            <a:pPr marL="0" indent="0" algn="ctr">
              <a:buNone/>
            </a:pPr>
            <a:endParaRPr lang="fr-FR" sz="4000" dirty="0" smtClean="0">
              <a:latin typeface="Georgia" panose="02040502050405020303" pitchFamily="18" charset="0"/>
            </a:endParaRPr>
          </a:p>
          <a:p>
            <a:pPr marL="514350" indent="-514350" algn="just">
              <a:buAutoNum type="arabicParenR"/>
            </a:pPr>
            <a:r>
              <a:rPr lang="fr-FR" dirty="0" err="1" smtClean="0">
                <a:latin typeface="Georgia" panose="02040502050405020303" pitchFamily="18" charset="0"/>
              </a:rPr>
              <a:t>Fertilization</a:t>
            </a:r>
            <a:r>
              <a:rPr lang="fr-FR" dirty="0" smtClean="0">
                <a:latin typeface="Georgia" panose="02040502050405020303" pitchFamily="18" charset="0"/>
              </a:rPr>
              <a:t> in </a:t>
            </a:r>
            <a:r>
              <a:rPr lang="fr-FR" dirty="0" err="1" smtClean="0">
                <a:latin typeface="Georgia" panose="02040502050405020303" pitchFamily="18" charset="0"/>
              </a:rPr>
              <a:t>Lab</a:t>
            </a:r>
            <a:endParaRPr lang="fr-FR" dirty="0">
              <a:latin typeface="Georgia" panose="02040502050405020303" pitchFamily="18" charset="0"/>
            </a:endParaRPr>
          </a:p>
          <a:p>
            <a:pPr marL="514350" indent="-514350" algn="just">
              <a:buAutoNum type="arabicParenR"/>
            </a:pPr>
            <a:r>
              <a:rPr lang="fr-FR" dirty="0" smtClean="0">
                <a:latin typeface="Georgia" panose="02040502050405020303" pitchFamily="18" charset="0"/>
              </a:rPr>
              <a:t> Maturation </a:t>
            </a:r>
          </a:p>
          <a:p>
            <a:pPr marL="0" indent="0" algn="just">
              <a:buNone/>
            </a:pPr>
            <a:r>
              <a:rPr lang="fr-FR" dirty="0" smtClean="0">
                <a:latin typeface="Georgia" panose="02040502050405020303" pitchFamily="18" charset="0"/>
              </a:rPr>
              <a:t>3) </a:t>
            </a:r>
            <a:r>
              <a:rPr lang="fr-FR" dirty="0" err="1" smtClean="0">
                <a:latin typeface="Georgia" panose="02040502050405020303" pitchFamily="18" charset="0"/>
              </a:rPr>
              <a:t>Selection</a:t>
            </a:r>
            <a:r>
              <a:rPr lang="fr-FR" dirty="0" smtClean="0">
                <a:latin typeface="Georgia" panose="02040502050405020303" pitchFamily="18" charset="0"/>
              </a:rPr>
              <a:t> </a:t>
            </a:r>
          </a:p>
          <a:p>
            <a:pPr marL="514350" indent="-514350">
              <a:buAutoNum type="arabicParenR"/>
            </a:pPr>
            <a:endParaRPr lang="fr-FR" dirty="0">
              <a:latin typeface="Georgia" panose="02040502050405020303" pitchFamily="18" charset="0"/>
            </a:endParaRPr>
          </a:p>
          <a:p>
            <a:pPr marL="0" indent="0">
              <a:buNone/>
            </a:pPr>
            <a:endParaRPr lang="fr-FR" dirty="0" smtClean="0">
              <a:latin typeface="Georgia" panose="02040502050405020303" pitchFamily="18" charset="0"/>
            </a:endParaRPr>
          </a:p>
          <a:p>
            <a:pPr marL="514350" indent="-514350">
              <a:buAutoNum type="arabicParenR"/>
            </a:pPr>
            <a:endParaRPr lang="fr-FR" dirty="0" smtClean="0">
              <a:latin typeface="Georgia" panose="02040502050405020303" pitchFamily="18" charset="0"/>
            </a:endParaRPr>
          </a:p>
          <a:p>
            <a:pPr marL="514350" indent="-514350">
              <a:buAutoNum type="arabicParenR"/>
            </a:pPr>
            <a:endParaRPr lang="fr-FR" dirty="0">
              <a:latin typeface="Georgia" panose="02040502050405020303" pitchFamily="18" charset="0"/>
            </a:endParaRPr>
          </a:p>
          <a:p>
            <a:pPr marL="0" indent="0">
              <a:buNone/>
            </a:pPr>
            <a:endParaRPr lang="fr-FR" dirty="0" smtClean="0">
              <a:latin typeface="Georgia" panose="02040502050405020303" pitchFamily="18" charset="0"/>
            </a:endParaRPr>
          </a:p>
          <a:p>
            <a:pPr marL="514350" indent="-514350">
              <a:buAutoNum type="arabicParenR"/>
            </a:pPr>
            <a:endParaRPr lang="fr-FR" dirty="0">
              <a:latin typeface="Georgia" panose="02040502050405020303" pitchFamily="18" charset="0"/>
            </a:endParaRPr>
          </a:p>
          <a:p>
            <a:endParaRPr lang="fr-FR" dirty="0" smtClean="0">
              <a:latin typeface="Georgia" panose="02040502050405020303" pitchFamily="18" charset="0"/>
            </a:endParaRPr>
          </a:p>
          <a:p>
            <a:pPr marL="0" indent="0">
              <a:buNone/>
            </a:pPr>
            <a:endParaRPr lang="fr-FR" dirty="0">
              <a:latin typeface="Georgia" panose="02040502050405020303" pitchFamily="18" charset="0"/>
            </a:endParaRPr>
          </a:p>
        </p:txBody>
      </p:sp>
      <p:pic>
        <p:nvPicPr>
          <p:cNvPr id="1026" name="Picture 2" descr="https://lh4.googleusercontent.com/GhgSZSpDY_iTN3d7JmKDAlOyD4-LOzJSIkNkHkq8VuL62yo0ShQKu4IhALZpRQ-JDaWvlpQdlyzkypmF22PedBtVxkj20mGDRjTxfLNilQ5d3BNTYP9b-oGC-x8K_0GIDVhM7-E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3342" y="173960"/>
            <a:ext cx="3258354" cy="65116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12376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p:cNvGraphicFramePr>
            <a:graphicFrameLocks noGrp="1"/>
          </p:cNvGraphicFramePr>
          <p:nvPr>
            <p:extLst>
              <p:ext uri="{D42A27DB-BD31-4B8C-83A1-F6EECF244321}">
                <p14:modId xmlns:p14="http://schemas.microsoft.com/office/powerpoint/2010/main" val="3317794746"/>
              </p:ext>
            </p:extLst>
          </p:nvPr>
        </p:nvGraphicFramePr>
        <p:xfrm>
          <a:off x="1313645" y="1062361"/>
          <a:ext cx="9620518" cy="5190640"/>
        </p:xfrm>
        <a:graphic>
          <a:graphicData uri="http://schemas.openxmlformats.org/drawingml/2006/table">
            <a:tbl>
              <a:tblPr firstRow="1" bandRow="1">
                <a:tableStyleId>{5C22544A-7EE6-4342-B048-85BDC9FD1C3A}</a:tableStyleId>
              </a:tblPr>
              <a:tblGrid>
                <a:gridCol w="4789732">
                  <a:extLst>
                    <a:ext uri="{9D8B030D-6E8A-4147-A177-3AD203B41FA5}">
                      <a16:colId xmlns:a16="http://schemas.microsoft.com/office/drawing/2014/main" val="20000"/>
                    </a:ext>
                  </a:extLst>
                </a:gridCol>
                <a:gridCol w="4830786">
                  <a:extLst>
                    <a:ext uri="{9D8B030D-6E8A-4147-A177-3AD203B41FA5}">
                      <a16:colId xmlns:a16="http://schemas.microsoft.com/office/drawing/2014/main" val="20001"/>
                    </a:ext>
                  </a:extLst>
                </a:gridCol>
              </a:tblGrid>
              <a:tr h="1258720">
                <a:tc>
                  <a:txBody>
                    <a:bodyPr/>
                    <a:lstStyle/>
                    <a:p>
                      <a:pPr algn="ctr"/>
                      <a:r>
                        <a:rPr lang="fr-FR" sz="2800" dirty="0" err="1" smtClean="0"/>
                        <a:t>Advantages</a:t>
                      </a:r>
                      <a:endParaRPr lang="fr-FR" sz="2800" dirty="0"/>
                    </a:p>
                  </a:txBody>
                  <a:tcPr/>
                </a:tc>
                <a:tc>
                  <a:txBody>
                    <a:bodyPr/>
                    <a:lstStyle/>
                    <a:p>
                      <a:pPr algn="ctr"/>
                      <a:r>
                        <a:rPr lang="fr-FR" sz="2800" dirty="0" err="1" smtClean="0"/>
                        <a:t>Disadvantages</a:t>
                      </a:r>
                      <a:r>
                        <a:rPr lang="fr-FR" sz="2800" dirty="0" smtClean="0"/>
                        <a:t> </a:t>
                      </a:r>
                      <a:endParaRPr lang="fr-FR" sz="2800" dirty="0"/>
                    </a:p>
                  </a:txBody>
                  <a:tcPr/>
                </a:tc>
                <a:extLst>
                  <a:ext uri="{0D108BD9-81ED-4DB2-BD59-A6C34878D82A}">
                    <a16:rowId xmlns:a16="http://schemas.microsoft.com/office/drawing/2014/main" val="10000"/>
                  </a:ext>
                </a:extLst>
              </a:tr>
              <a:tr h="3538806">
                <a:tc>
                  <a:txBody>
                    <a:bodyPr/>
                    <a:lstStyle/>
                    <a:p>
                      <a:pPr marL="0" indent="0">
                        <a:buFontTx/>
                        <a:buNone/>
                      </a:pPr>
                      <a:r>
                        <a:rPr lang="fr-FR" dirty="0" err="1" smtClean="0"/>
                        <a:t>Reduce</a:t>
                      </a:r>
                      <a:r>
                        <a:rPr lang="fr-FR" dirty="0" smtClean="0"/>
                        <a:t> the chance</a:t>
                      </a:r>
                      <a:r>
                        <a:rPr lang="fr-FR" baseline="0" dirty="0" smtClean="0"/>
                        <a:t> </a:t>
                      </a:r>
                      <a:r>
                        <a:rPr lang="fr-FR" dirty="0" smtClean="0"/>
                        <a:t>of </a:t>
                      </a:r>
                      <a:r>
                        <a:rPr lang="fr-FR" dirty="0" err="1" smtClean="0"/>
                        <a:t>carring</a:t>
                      </a:r>
                      <a:r>
                        <a:rPr lang="fr-FR" baseline="0" dirty="0" smtClean="0"/>
                        <a:t> a baby </a:t>
                      </a:r>
                      <a:r>
                        <a:rPr lang="fr-FR" baseline="0" dirty="0" err="1" smtClean="0"/>
                        <a:t>with</a:t>
                      </a:r>
                      <a:r>
                        <a:rPr lang="fr-FR" baseline="0" dirty="0" smtClean="0"/>
                        <a:t> </a:t>
                      </a:r>
                      <a:r>
                        <a:rPr lang="fr-FR" dirty="0" smtClean="0"/>
                        <a:t>a life-</a:t>
                      </a:r>
                      <a:r>
                        <a:rPr lang="fr-FR" dirty="0" err="1" smtClean="0"/>
                        <a:t>threatening</a:t>
                      </a:r>
                      <a:r>
                        <a:rPr lang="fr-FR" dirty="0" smtClean="0"/>
                        <a:t> </a:t>
                      </a:r>
                      <a:r>
                        <a:rPr lang="fr-FR" dirty="0" err="1" smtClean="0"/>
                        <a:t>diseases</a:t>
                      </a:r>
                      <a:r>
                        <a:rPr lang="fr-FR" dirty="0" smtClean="0"/>
                        <a:t> :</a:t>
                      </a:r>
                    </a:p>
                    <a:p>
                      <a:pPr marL="285750" indent="-285750">
                        <a:buFontTx/>
                        <a:buChar char="-"/>
                      </a:pPr>
                      <a:endParaRPr lang="fr-FR" dirty="0" smtClean="0"/>
                    </a:p>
                    <a:p>
                      <a:pPr marL="285750" indent="-285750">
                        <a:buFontTx/>
                        <a:buChar char="-"/>
                      </a:pPr>
                      <a:r>
                        <a:rPr lang="en-US" sz="1800" b="0" i="0" u="none" strike="noStrike" kern="1200" dirty="0" smtClean="0">
                          <a:solidFill>
                            <a:schemeClr val="dk1"/>
                          </a:solidFill>
                          <a:effectLst/>
                          <a:latin typeface="+mn-lt"/>
                          <a:ea typeface="+mn-ea"/>
                          <a:cs typeface="+mn-cs"/>
                        </a:rPr>
                        <a:t>Decreases risk to couples or individuals with serious inherited disorders of having children affected with same problem</a:t>
                      </a:r>
                    </a:p>
                    <a:p>
                      <a:pPr marL="285750" indent="-285750">
                        <a:buFontTx/>
                        <a:buChar char="-"/>
                      </a:pPr>
                      <a:endParaRPr lang="en-US" sz="1800" b="0" i="0" u="none" strike="noStrike" kern="1200" dirty="0" smtClean="0">
                        <a:solidFill>
                          <a:schemeClr val="dk1"/>
                        </a:solidFill>
                        <a:effectLst/>
                        <a:latin typeface="+mn-lt"/>
                        <a:ea typeface="+mn-ea"/>
                        <a:cs typeface="+mn-cs"/>
                      </a:endParaRPr>
                    </a:p>
                    <a:p>
                      <a:pPr marL="285750" indent="-285750">
                        <a:buFontTx/>
                        <a:buChar char="-"/>
                      </a:pPr>
                      <a:r>
                        <a:rPr lang="en-US" sz="1800" b="0" i="0" u="none" strike="noStrike" kern="1200" dirty="0" smtClean="0">
                          <a:solidFill>
                            <a:schemeClr val="dk1"/>
                          </a:solidFill>
                          <a:effectLst/>
                          <a:latin typeface="+mn-lt"/>
                          <a:ea typeface="+mn-ea"/>
                          <a:cs typeface="+mn-cs"/>
                        </a:rPr>
                        <a:t>help detect known genetic diseases or chromosomal abnormalities</a:t>
                      </a:r>
                    </a:p>
                    <a:p>
                      <a:pPr marL="285750" indent="-285750">
                        <a:buFontTx/>
                        <a:buChar char="-"/>
                      </a:pPr>
                      <a:endParaRPr lang="en-US" sz="1800" b="0" i="0" u="none" strike="noStrike" kern="1200" dirty="0" smtClean="0">
                        <a:solidFill>
                          <a:schemeClr val="dk1"/>
                        </a:solidFill>
                        <a:effectLst/>
                        <a:latin typeface="+mn-lt"/>
                        <a:ea typeface="+mn-ea"/>
                        <a:cs typeface="+mn-cs"/>
                      </a:endParaRPr>
                    </a:p>
                    <a:p>
                      <a:pPr marL="285750" indent="-285750">
                        <a:buFontTx/>
                        <a:buChar char="-"/>
                      </a:pPr>
                      <a:r>
                        <a:rPr lang="en-US" sz="1800" b="0" i="0" u="none" strike="noStrike" kern="1200" dirty="0" smtClean="0">
                          <a:solidFill>
                            <a:schemeClr val="dk1"/>
                          </a:solidFill>
                          <a:effectLst/>
                          <a:latin typeface="+mn-lt"/>
                          <a:ea typeface="+mn-ea"/>
                          <a:cs typeface="+mn-cs"/>
                        </a:rPr>
                        <a:t>Reduces multiple pregnancy risk by identifying healthy embryos for implantation</a:t>
                      </a:r>
                      <a:endParaRPr lang="fr-FR" dirty="0" smtClean="0"/>
                    </a:p>
                    <a:p>
                      <a:pPr marL="285750" indent="-285750">
                        <a:buFontTx/>
                        <a:buChar char="-"/>
                      </a:pPr>
                      <a:endParaRPr lang="fr-FR" dirty="0" smtClean="0"/>
                    </a:p>
                    <a:p>
                      <a:pPr marL="0" indent="0">
                        <a:buFontTx/>
                        <a:buNone/>
                      </a:pPr>
                      <a:endParaRPr lang="fr-FR" dirty="0" smtClean="0"/>
                    </a:p>
                  </a:txBody>
                  <a:tcPr/>
                </a:tc>
                <a:tc>
                  <a:txBody>
                    <a:bodyPr/>
                    <a:lstStyle/>
                    <a:p>
                      <a:pPr marL="285750" indent="-285750">
                        <a:buFontTx/>
                        <a:buChar char="-"/>
                      </a:pPr>
                      <a:r>
                        <a:rPr lang="en-US" sz="1800" b="0" i="0" u="none" strike="noStrike" kern="1200" dirty="0" smtClean="0">
                          <a:solidFill>
                            <a:schemeClr val="dk1"/>
                          </a:solidFill>
                          <a:effectLst/>
                          <a:latin typeface="+mn-lt"/>
                          <a:ea typeface="+mn-ea"/>
                          <a:cs typeface="+mn-cs"/>
                        </a:rPr>
                        <a:t>Risks of ovarian </a:t>
                      </a:r>
                      <a:r>
                        <a:rPr lang="en-US" sz="1800" b="0" i="0" u="none" strike="noStrike" kern="1200" dirty="0" err="1" smtClean="0">
                          <a:solidFill>
                            <a:schemeClr val="dk1"/>
                          </a:solidFill>
                          <a:effectLst/>
                          <a:latin typeface="+mn-lt"/>
                          <a:ea typeface="+mn-ea"/>
                          <a:cs typeface="+mn-cs"/>
                        </a:rPr>
                        <a:t>hyperstimulation</a:t>
                      </a:r>
                      <a:r>
                        <a:rPr lang="en-US" sz="1800" b="0" i="0" u="none" strike="noStrike" kern="1200" dirty="0" smtClean="0">
                          <a:solidFill>
                            <a:schemeClr val="dk1"/>
                          </a:solidFill>
                          <a:effectLst/>
                          <a:latin typeface="+mn-lt"/>
                          <a:ea typeface="+mn-ea"/>
                          <a:cs typeface="+mn-cs"/>
                        </a:rPr>
                        <a:t> syndrome, multiple pregnancy</a:t>
                      </a:r>
                    </a:p>
                    <a:p>
                      <a:pPr marL="0" indent="0">
                        <a:buFontTx/>
                        <a:buNone/>
                      </a:pPr>
                      <a:endParaRPr lang="en-US" sz="1800" b="0" i="0" u="none" strike="noStrike" kern="1200" dirty="0" smtClean="0">
                        <a:solidFill>
                          <a:schemeClr val="dk1"/>
                        </a:solidFill>
                        <a:effectLst/>
                        <a:latin typeface="+mn-lt"/>
                        <a:ea typeface="+mn-ea"/>
                        <a:cs typeface="+mn-cs"/>
                      </a:endParaRPr>
                    </a:p>
                    <a:p>
                      <a:pPr marL="285750" indent="-285750">
                        <a:buFontTx/>
                        <a:buChar char="-"/>
                      </a:pPr>
                      <a:r>
                        <a:rPr lang="en-US" sz="1800" b="0" i="0" u="none" strike="noStrike" kern="1200" dirty="0" smtClean="0">
                          <a:solidFill>
                            <a:schemeClr val="dk1"/>
                          </a:solidFill>
                          <a:effectLst/>
                          <a:latin typeface="+mn-lt"/>
                          <a:ea typeface="+mn-ea"/>
                          <a:cs typeface="+mn-cs"/>
                        </a:rPr>
                        <a:t>Tests do not screen for all possible genetic diseases or disorders, so a healthy baby is not guaranteed from a tested embryo</a:t>
                      </a:r>
                    </a:p>
                    <a:p>
                      <a:pPr marL="285750" indent="-285750">
                        <a:buFontTx/>
                        <a:buChar char="-"/>
                      </a:pPr>
                      <a:endParaRPr lang="fr-FR" sz="1800" b="0" i="0" u="none" strike="noStrike" kern="1200" dirty="0" smtClean="0">
                        <a:solidFill>
                          <a:schemeClr val="dk1"/>
                        </a:solidFill>
                        <a:effectLst/>
                        <a:latin typeface="+mn-lt"/>
                        <a:ea typeface="+mn-ea"/>
                        <a:cs typeface="+mn-cs"/>
                      </a:endParaRPr>
                    </a:p>
                    <a:p>
                      <a:pPr marL="285750" indent="-285750">
                        <a:buFontTx/>
                        <a:buChar char="-"/>
                      </a:pPr>
                      <a:r>
                        <a:rPr lang="fr-FR" sz="1800" b="0" i="0" u="none" strike="noStrike" kern="1200" dirty="0" smtClean="0">
                          <a:solidFill>
                            <a:schemeClr val="dk1"/>
                          </a:solidFill>
                          <a:effectLst/>
                          <a:latin typeface="+mn-lt"/>
                          <a:ea typeface="+mn-ea"/>
                          <a:cs typeface="+mn-cs"/>
                        </a:rPr>
                        <a:t>Not</a:t>
                      </a:r>
                      <a:r>
                        <a:rPr lang="fr-FR" sz="1800" b="0" i="0" u="none" strike="noStrike" kern="1200" baseline="0" dirty="0" smtClean="0">
                          <a:solidFill>
                            <a:schemeClr val="dk1"/>
                          </a:solidFill>
                          <a:effectLst/>
                          <a:latin typeface="+mn-lt"/>
                          <a:ea typeface="+mn-ea"/>
                          <a:cs typeface="+mn-cs"/>
                        </a:rPr>
                        <a:t> </a:t>
                      </a:r>
                      <a:r>
                        <a:rPr lang="fr-FR" sz="1800" b="0" i="0" u="none" strike="noStrike" kern="1200" baseline="0" dirty="0" err="1" smtClean="0">
                          <a:solidFill>
                            <a:schemeClr val="dk1"/>
                          </a:solidFill>
                          <a:effectLst/>
                          <a:latin typeface="+mn-lt"/>
                          <a:ea typeface="+mn-ea"/>
                          <a:cs typeface="+mn-cs"/>
                        </a:rPr>
                        <a:t>used</a:t>
                      </a:r>
                      <a:r>
                        <a:rPr lang="fr-FR" sz="1800" b="0" i="0" u="none" strike="noStrike" kern="1200" baseline="0" dirty="0" smtClean="0">
                          <a:solidFill>
                            <a:schemeClr val="dk1"/>
                          </a:solidFill>
                          <a:effectLst/>
                          <a:latin typeface="+mn-lt"/>
                          <a:ea typeface="+mn-ea"/>
                          <a:cs typeface="+mn-cs"/>
                        </a:rPr>
                        <a:t> </a:t>
                      </a:r>
                      <a:r>
                        <a:rPr lang="fr-FR" sz="1800" b="0" i="0" u="none" strike="noStrike" kern="1200" baseline="0" dirty="0" err="1" smtClean="0">
                          <a:solidFill>
                            <a:schemeClr val="dk1"/>
                          </a:solidFill>
                          <a:effectLst/>
                          <a:latin typeface="+mn-lt"/>
                          <a:ea typeface="+mn-ea"/>
                          <a:cs typeface="+mn-cs"/>
                        </a:rPr>
                        <a:t>only</a:t>
                      </a:r>
                      <a:r>
                        <a:rPr lang="fr-FR" sz="1800" b="0" i="0" u="none" strike="noStrike" kern="1200" baseline="0" dirty="0" smtClean="0">
                          <a:solidFill>
                            <a:schemeClr val="dk1"/>
                          </a:solidFill>
                          <a:effectLst/>
                          <a:latin typeface="+mn-lt"/>
                          <a:ea typeface="+mn-ea"/>
                          <a:cs typeface="+mn-cs"/>
                        </a:rPr>
                        <a:t> to </a:t>
                      </a:r>
                      <a:r>
                        <a:rPr lang="fr-FR" sz="1800" b="0" i="0" u="none" strike="noStrike" kern="1200" baseline="0" dirty="0" err="1" smtClean="0">
                          <a:solidFill>
                            <a:schemeClr val="dk1"/>
                          </a:solidFill>
                          <a:effectLst/>
                          <a:latin typeface="+mn-lt"/>
                          <a:ea typeface="+mn-ea"/>
                          <a:cs typeface="+mn-cs"/>
                        </a:rPr>
                        <a:t>avoid</a:t>
                      </a:r>
                      <a:r>
                        <a:rPr lang="fr-FR" sz="1800" b="0" i="0" u="none" strike="noStrike" kern="1200" baseline="0" dirty="0" smtClean="0">
                          <a:solidFill>
                            <a:schemeClr val="dk1"/>
                          </a:solidFill>
                          <a:effectLst/>
                          <a:latin typeface="+mn-lt"/>
                          <a:ea typeface="+mn-ea"/>
                          <a:cs typeface="+mn-cs"/>
                        </a:rPr>
                        <a:t> a </a:t>
                      </a:r>
                      <a:r>
                        <a:rPr lang="fr-FR" sz="1800" b="0" i="0" u="none" strike="noStrike" kern="1200" baseline="0" dirty="0" err="1" smtClean="0">
                          <a:solidFill>
                            <a:schemeClr val="dk1"/>
                          </a:solidFill>
                          <a:effectLst/>
                          <a:latin typeface="+mn-lt"/>
                          <a:ea typeface="+mn-ea"/>
                          <a:cs typeface="+mn-cs"/>
                        </a:rPr>
                        <a:t>disease</a:t>
                      </a:r>
                      <a:r>
                        <a:rPr lang="fr-FR" sz="1800" b="0" i="0" u="none" strike="noStrike" kern="1200" baseline="0" dirty="0" smtClean="0">
                          <a:solidFill>
                            <a:schemeClr val="dk1"/>
                          </a:solidFill>
                          <a:effectLst/>
                          <a:latin typeface="+mn-lt"/>
                          <a:ea typeface="+mn-ea"/>
                          <a:cs typeface="+mn-cs"/>
                        </a:rPr>
                        <a:t> : </a:t>
                      </a:r>
                      <a:r>
                        <a:rPr lang="fr-FR" sz="1800" b="0" i="0" u="none" strike="noStrike" kern="1200" baseline="0" dirty="0" err="1" smtClean="0">
                          <a:solidFill>
                            <a:schemeClr val="dk1"/>
                          </a:solidFill>
                          <a:effectLst/>
                          <a:latin typeface="+mn-lt"/>
                          <a:ea typeface="+mn-ea"/>
                          <a:cs typeface="+mn-cs"/>
                        </a:rPr>
                        <a:t>ethical</a:t>
                      </a:r>
                      <a:r>
                        <a:rPr lang="fr-FR" sz="1800" b="0" i="0" u="none" strike="noStrike" kern="1200" baseline="0" dirty="0" smtClean="0">
                          <a:solidFill>
                            <a:schemeClr val="dk1"/>
                          </a:solidFill>
                          <a:effectLst/>
                          <a:latin typeface="+mn-lt"/>
                          <a:ea typeface="+mn-ea"/>
                          <a:cs typeface="+mn-cs"/>
                        </a:rPr>
                        <a:t> </a:t>
                      </a:r>
                      <a:r>
                        <a:rPr lang="fr-FR" sz="1800" b="0" i="0" u="none" strike="noStrike" kern="1200" baseline="0" dirty="0" err="1" smtClean="0">
                          <a:solidFill>
                            <a:schemeClr val="dk1"/>
                          </a:solidFill>
                          <a:effectLst/>
                          <a:latin typeface="+mn-lt"/>
                          <a:ea typeface="+mn-ea"/>
                          <a:cs typeface="+mn-cs"/>
                        </a:rPr>
                        <a:t>problem</a:t>
                      </a:r>
                      <a:endParaRPr lang="en-US" sz="1800" b="0" i="0" u="none" strike="noStrike" kern="1200" dirty="0" smtClean="0">
                        <a:solidFill>
                          <a:schemeClr val="dk1"/>
                        </a:solidFill>
                        <a:effectLst/>
                        <a:latin typeface="+mn-lt"/>
                        <a:ea typeface="+mn-ea"/>
                        <a:cs typeface="+mn-cs"/>
                      </a:endParaRP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6134914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701270" cy="3163686"/>
          </a:xfrm>
        </p:spPr>
        <p:txBody>
          <a:bodyPr>
            <a:noAutofit/>
          </a:bodyPr>
          <a:lstStyle/>
          <a:p>
            <a:r>
              <a:rPr lang="fr-FR" sz="2800" dirty="0" smtClean="0"/>
              <a:t>To </a:t>
            </a:r>
            <a:r>
              <a:rPr lang="fr-FR" sz="2800" dirty="0" err="1" smtClean="0"/>
              <a:t>conclude</a:t>
            </a:r>
            <a:r>
              <a:rPr lang="fr-FR" sz="2800" dirty="0" smtClean="0"/>
              <a:t>, </a:t>
            </a:r>
            <a:r>
              <a:rPr lang="fr-FR" sz="2800" dirty="0" err="1" smtClean="0"/>
              <a:t>nowadays</a:t>
            </a:r>
            <a:r>
              <a:rPr lang="fr-FR" sz="2800" dirty="0" smtClean="0"/>
              <a:t>, the </a:t>
            </a:r>
            <a:r>
              <a:rPr lang="fr-FR" sz="2800" dirty="0" err="1"/>
              <a:t>scientists</a:t>
            </a:r>
            <a:r>
              <a:rPr lang="fr-FR" sz="2800" dirty="0"/>
              <a:t> are able to </a:t>
            </a:r>
            <a:r>
              <a:rPr lang="fr-FR" sz="2800" dirty="0" err="1"/>
              <a:t>screen</a:t>
            </a:r>
            <a:r>
              <a:rPr lang="fr-FR" sz="2800" dirty="0"/>
              <a:t> </a:t>
            </a:r>
            <a:r>
              <a:rPr lang="fr-FR" sz="2800" dirty="0" err="1"/>
              <a:t>embryos</a:t>
            </a:r>
            <a:r>
              <a:rPr lang="fr-FR" sz="2800" dirty="0"/>
              <a:t>, </a:t>
            </a:r>
            <a:r>
              <a:rPr lang="fr-FR" sz="2800" dirty="0" err="1"/>
              <a:t>mostly</a:t>
            </a:r>
            <a:r>
              <a:rPr lang="fr-FR" sz="2800" dirty="0"/>
              <a:t> for parents </a:t>
            </a:r>
            <a:r>
              <a:rPr lang="fr-FR" sz="2800" dirty="0" err="1"/>
              <a:t>who</a:t>
            </a:r>
            <a:r>
              <a:rPr lang="fr-FR" sz="2800" dirty="0"/>
              <a:t> </a:t>
            </a:r>
            <a:r>
              <a:rPr lang="fr-FR" sz="2800" dirty="0" err="1"/>
              <a:t>want</a:t>
            </a:r>
            <a:r>
              <a:rPr lang="fr-FR" sz="2800" dirty="0"/>
              <a:t> to </a:t>
            </a:r>
            <a:r>
              <a:rPr lang="fr-FR" sz="2800" dirty="0" err="1"/>
              <a:t>reduce</a:t>
            </a:r>
            <a:r>
              <a:rPr lang="fr-FR" sz="2800" dirty="0"/>
              <a:t> the chances of </a:t>
            </a:r>
            <a:r>
              <a:rPr lang="fr-FR" sz="2800" dirty="0" err="1"/>
              <a:t>carrying</a:t>
            </a:r>
            <a:r>
              <a:rPr lang="fr-FR" sz="2800" dirty="0"/>
              <a:t> a baby </a:t>
            </a:r>
            <a:r>
              <a:rPr lang="fr-FR" sz="2800" dirty="0" err="1"/>
              <a:t>with</a:t>
            </a:r>
            <a:r>
              <a:rPr lang="fr-FR" sz="2800" dirty="0"/>
              <a:t> life-</a:t>
            </a:r>
            <a:r>
              <a:rPr lang="fr-FR" sz="2800" dirty="0" err="1"/>
              <a:t>threatening</a:t>
            </a:r>
            <a:r>
              <a:rPr lang="fr-FR" sz="2800" dirty="0"/>
              <a:t> </a:t>
            </a:r>
            <a:r>
              <a:rPr lang="fr-FR" sz="2800" dirty="0" err="1"/>
              <a:t>diseases</a:t>
            </a:r>
            <a:r>
              <a:rPr lang="fr-FR" sz="2800" dirty="0"/>
              <a:t>. This </a:t>
            </a:r>
            <a:r>
              <a:rPr lang="fr-FR" sz="2800" dirty="0" err="1"/>
              <a:t>is</a:t>
            </a:r>
            <a:r>
              <a:rPr lang="fr-FR" sz="2800" dirty="0"/>
              <a:t> « </a:t>
            </a:r>
            <a:r>
              <a:rPr lang="fr-FR" sz="2800" dirty="0" err="1"/>
              <a:t>Pre-implementation</a:t>
            </a:r>
            <a:r>
              <a:rPr lang="fr-FR" sz="2800" dirty="0"/>
              <a:t> </a:t>
            </a:r>
            <a:r>
              <a:rPr lang="fr-FR" sz="2800" dirty="0" err="1"/>
              <a:t>Genetic</a:t>
            </a:r>
            <a:r>
              <a:rPr lang="fr-FR" sz="2800" dirty="0"/>
              <a:t> Diagnostic », PGD. </a:t>
            </a:r>
            <a:r>
              <a:rPr lang="fr-FR" sz="2800" dirty="0" err="1"/>
              <a:t>Then</a:t>
            </a:r>
            <a:r>
              <a:rPr lang="fr-FR" sz="2800" dirty="0"/>
              <a:t>, the </a:t>
            </a:r>
            <a:r>
              <a:rPr lang="fr-FR" sz="2800" dirty="0" err="1"/>
              <a:t>doctor</a:t>
            </a:r>
            <a:r>
              <a:rPr lang="fr-FR" sz="2800" dirty="0"/>
              <a:t> </a:t>
            </a:r>
            <a:r>
              <a:rPr lang="fr-FR" sz="2800" dirty="0" err="1"/>
              <a:t>explains</a:t>
            </a:r>
            <a:r>
              <a:rPr lang="fr-FR" sz="2800" dirty="0"/>
              <a:t> </a:t>
            </a:r>
            <a:r>
              <a:rPr lang="fr-FR" sz="2800" dirty="0" err="1"/>
              <a:t>that</a:t>
            </a:r>
            <a:r>
              <a:rPr lang="fr-FR" sz="2800" dirty="0"/>
              <a:t> </a:t>
            </a:r>
            <a:r>
              <a:rPr lang="fr-FR" sz="2800" dirty="0" err="1"/>
              <a:t>they</a:t>
            </a:r>
            <a:r>
              <a:rPr lang="fr-FR" sz="2800" dirty="0"/>
              <a:t> </a:t>
            </a:r>
            <a:r>
              <a:rPr lang="fr-FR" sz="2800" dirty="0" err="1"/>
              <a:t>can</a:t>
            </a:r>
            <a:r>
              <a:rPr lang="fr-FR" sz="2800" dirty="0"/>
              <a:t> go one </a:t>
            </a:r>
            <a:r>
              <a:rPr lang="fr-FR" sz="2800" dirty="0" err="1"/>
              <a:t>step</a:t>
            </a:r>
            <a:r>
              <a:rPr lang="fr-FR" sz="2800" dirty="0"/>
              <a:t> </a:t>
            </a:r>
            <a:r>
              <a:rPr lang="fr-FR" sz="2800" dirty="0" err="1"/>
              <a:t>further</a:t>
            </a:r>
            <a:r>
              <a:rPr lang="fr-FR" sz="2800" dirty="0"/>
              <a:t> by </a:t>
            </a:r>
            <a:r>
              <a:rPr lang="fr-FR" sz="2800" dirty="0" err="1"/>
              <a:t>implanting</a:t>
            </a:r>
            <a:r>
              <a:rPr lang="fr-FR" sz="2800" dirty="0"/>
              <a:t> </a:t>
            </a:r>
            <a:r>
              <a:rPr lang="fr-FR" sz="2800" dirty="0" err="1"/>
              <a:t>embryos</a:t>
            </a:r>
            <a:r>
              <a:rPr lang="fr-FR" sz="2800" dirty="0"/>
              <a:t> </a:t>
            </a:r>
            <a:r>
              <a:rPr lang="fr-FR" sz="2800" dirty="0" err="1"/>
              <a:t>that</a:t>
            </a:r>
            <a:r>
              <a:rPr lang="fr-FR" sz="2800" dirty="0"/>
              <a:t> </a:t>
            </a:r>
            <a:r>
              <a:rPr lang="fr-FR" sz="2800" dirty="0" err="1"/>
              <a:t>give</a:t>
            </a:r>
            <a:r>
              <a:rPr lang="fr-FR" sz="2800" dirty="0"/>
              <a:t> traits parents </a:t>
            </a:r>
            <a:r>
              <a:rPr lang="fr-FR" sz="2800" dirty="0" err="1"/>
              <a:t>want</a:t>
            </a:r>
            <a:r>
              <a:rPr lang="fr-FR" sz="2800" dirty="0"/>
              <a:t>. So </a:t>
            </a:r>
            <a:r>
              <a:rPr lang="fr-FR" sz="2800" dirty="0" err="1"/>
              <a:t>we</a:t>
            </a:r>
            <a:r>
              <a:rPr lang="fr-FR" sz="2800" dirty="0"/>
              <a:t> are able to </a:t>
            </a:r>
            <a:r>
              <a:rPr lang="fr-FR" sz="2800" dirty="0" err="1"/>
              <a:t>choose</a:t>
            </a:r>
            <a:r>
              <a:rPr lang="fr-FR" sz="2800" dirty="0"/>
              <a:t> how </a:t>
            </a:r>
            <a:r>
              <a:rPr lang="fr-FR" sz="2800" dirty="0" err="1"/>
              <a:t>our</a:t>
            </a:r>
            <a:r>
              <a:rPr lang="fr-FR" sz="2800" dirty="0"/>
              <a:t> baby </a:t>
            </a:r>
            <a:r>
              <a:rPr lang="fr-FR" sz="2800" dirty="0" err="1"/>
              <a:t>would</a:t>
            </a:r>
            <a:r>
              <a:rPr lang="fr-FR" sz="2800" dirty="0"/>
              <a:t> look </a:t>
            </a:r>
            <a:r>
              <a:rPr lang="fr-FR" sz="2800" dirty="0" err="1" smtClean="0"/>
              <a:t>like</a:t>
            </a:r>
            <a:r>
              <a:rPr lang="fr-FR" sz="2800" dirty="0" smtClean="0"/>
              <a:t>.</a:t>
            </a:r>
            <a:endParaRPr lang="fr-FR" sz="2800" dirty="0"/>
          </a:p>
        </p:txBody>
      </p:sp>
      <p:sp>
        <p:nvSpPr>
          <p:cNvPr id="3" name="Espace réservé du contenu 2"/>
          <p:cNvSpPr>
            <a:spLocks noGrp="1"/>
          </p:cNvSpPr>
          <p:nvPr>
            <p:ph idx="1"/>
          </p:nvPr>
        </p:nvSpPr>
        <p:spPr>
          <a:xfrm>
            <a:off x="3182155" y="5112911"/>
            <a:ext cx="8820954" cy="643945"/>
          </a:xfrm>
        </p:spPr>
        <p:txBody>
          <a:bodyPr/>
          <a:lstStyle/>
          <a:p>
            <a:pPr marL="0" indent="0">
              <a:buNone/>
            </a:pPr>
            <a:r>
              <a:rPr lang="fr-FR" u="sng" dirty="0">
                <a:hlinkClick r:id="rId2"/>
              </a:rPr>
              <a:t>https://www.youtube.com/watch?v=XlKCaDfEQnY</a:t>
            </a:r>
            <a:r>
              <a:rPr lang="fr-FR" dirty="0"/>
              <a:t> </a:t>
            </a:r>
            <a:endParaRPr lang="fr-FR" b="0" dirty="0" smtClean="0">
              <a:effectLst/>
            </a:endParaRPr>
          </a:p>
          <a:p>
            <a:pPr marL="0" indent="0">
              <a:buNone/>
            </a:pPr>
            <a:endParaRPr lang="fr-FR" dirty="0"/>
          </a:p>
        </p:txBody>
      </p:sp>
    </p:spTree>
    <p:extLst>
      <p:ext uri="{BB962C8B-B14F-4D97-AF65-F5344CB8AC3E}">
        <p14:creationId xmlns:p14="http://schemas.microsoft.com/office/powerpoint/2010/main" val="2877262704"/>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69</TotalTime>
  <Words>143</Words>
  <Application>Microsoft Office PowerPoint</Application>
  <PresentationFormat>Grand écran</PresentationFormat>
  <Paragraphs>29</Paragraphs>
  <Slides>4</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4</vt:i4>
      </vt:variant>
    </vt:vector>
  </HeadingPairs>
  <TitlesOfParts>
    <vt:vector size="9" baseType="lpstr">
      <vt:lpstr>Arial</vt:lpstr>
      <vt:lpstr>Calibri</vt:lpstr>
      <vt:lpstr>Calibri Light</vt:lpstr>
      <vt:lpstr>Georgia</vt:lpstr>
      <vt:lpstr>Thème Office</vt:lpstr>
      <vt:lpstr>PGD</vt:lpstr>
      <vt:lpstr>Présentation PowerPoint</vt:lpstr>
      <vt:lpstr>Présentation PowerPoint</vt:lpstr>
      <vt:lpstr>To conclude, nowadays, the scientists are able to screen embryos, mostly for parents who want to reduce the chances of carrying a baby with life-threatening diseases. This is « Pre-implementation Genetic Diagnostic », PGD. Then, the doctor explains that they can go one step further by implanting embryos that give traits parents want. So we are able to choose how our baby would look like.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PGD</dc:title>
  <dc:creator>Lola BLONDEL</dc:creator>
  <cp:lastModifiedBy>Salle</cp:lastModifiedBy>
  <cp:revision>7</cp:revision>
  <dcterms:created xsi:type="dcterms:W3CDTF">2018-02-25T10:11:51Z</dcterms:created>
  <dcterms:modified xsi:type="dcterms:W3CDTF">2018-03-13T07:37:00Z</dcterms:modified>
</cp:coreProperties>
</file>